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 id="2147483744" r:id="rId2"/>
  </p:sldMasterIdLst>
  <p:sldIdLst>
    <p:sldId id="256" r:id="rId3"/>
    <p:sldId id="290" r:id="rId4"/>
    <p:sldId id="326" r:id="rId5"/>
    <p:sldId id="257" r:id="rId6"/>
    <p:sldId id="291" r:id="rId7"/>
    <p:sldId id="292" r:id="rId8"/>
    <p:sldId id="293" r:id="rId9"/>
    <p:sldId id="324" r:id="rId10"/>
    <p:sldId id="258" r:id="rId11"/>
    <p:sldId id="259" r:id="rId12"/>
    <p:sldId id="325" r:id="rId13"/>
    <p:sldId id="294" r:id="rId14"/>
    <p:sldId id="295" r:id="rId15"/>
    <p:sldId id="260" r:id="rId16"/>
    <p:sldId id="296" r:id="rId17"/>
    <p:sldId id="298" r:id="rId18"/>
    <p:sldId id="261" r:id="rId19"/>
    <p:sldId id="327" r:id="rId20"/>
    <p:sldId id="297" r:id="rId21"/>
    <p:sldId id="328" r:id="rId22"/>
    <p:sldId id="299" r:id="rId23"/>
    <p:sldId id="333" r:id="rId24"/>
    <p:sldId id="263" r:id="rId25"/>
    <p:sldId id="329" r:id="rId26"/>
    <p:sldId id="302" r:id="rId27"/>
    <p:sldId id="303" r:id="rId28"/>
    <p:sldId id="264" r:id="rId29"/>
    <p:sldId id="266" r:id="rId30"/>
    <p:sldId id="334" r:id="rId31"/>
    <p:sldId id="267" r:id="rId32"/>
    <p:sldId id="300" r:id="rId33"/>
    <p:sldId id="268" r:id="rId34"/>
    <p:sldId id="301" r:id="rId35"/>
    <p:sldId id="269" r:id="rId36"/>
    <p:sldId id="270" r:id="rId37"/>
    <p:sldId id="289" r:id="rId38"/>
    <p:sldId id="331" r:id="rId39"/>
    <p:sldId id="330" r:id="rId40"/>
    <p:sldId id="304" r:id="rId41"/>
    <p:sldId id="318" r:id="rId42"/>
    <p:sldId id="319" r:id="rId43"/>
    <p:sldId id="323" r:id="rId44"/>
    <p:sldId id="305" r:id="rId45"/>
    <p:sldId id="321" r:id="rId4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1" autoAdjust="0"/>
    <p:restoredTop sz="94615" autoAdjust="0"/>
  </p:normalViewPr>
  <p:slideViewPr>
    <p:cSldViewPr>
      <p:cViewPr varScale="1">
        <p:scale>
          <a:sx n="47" d="100"/>
          <a:sy n="47" d="100"/>
        </p:scale>
        <p:origin x="-1176" y="-90"/>
      </p:cViewPr>
      <p:guideLst>
        <p:guide orient="horz" pos="2160"/>
        <p:guide pos="2880"/>
      </p:guideLst>
    </p:cSldViewPr>
  </p:slideViewPr>
  <p:outlineViewPr>
    <p:cViewPr>
      <p:scale>
        <a:sx n="33" d="100"/>
        <a:sy n="33" d="100"/>
      </p:scale>
      <p:origin x="0" y="1161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en-US" smtClean="0"/>
              <a:t>Click to edit Master title style</a:t>
            </a:r>
            <a:endParaRPr lang="en-US"/>
          </a:p>
        </p:txBody>
      </p:sp>
      <p:sp>
        <p:nvSpPr>
          <p:cNvPr id="23555"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23556" name="Rectangle 4"/>
          <p:cNvSpPr>
            <a:spLocks noGrp="1" noChangeArrowheads="1"/>
          </p:cNvSpPr>
          <p:nvPr>
            <p:ph type="dt" sz="half" idx="2"/>
          </p:nvPr>
        </p:nvSpPr>
        <p:spPr/>
        <p:txBody>
          <a:bodyPr/>
          <a:lstStyle>
            <a:lvl1pPr>
              <a:defRPr/>
            </a:lvl1pPr>
          </a:lstStyle>
          <a:p>
            <a:fld id="{BA76FBE5-E322-4C2E-B117-C99FBD7C5059}" type="datetimeFigureOut">
              <a:rPr lang="ar-EG" smtClean="0"/>
              <a:pPr/>
              <a:t>13/07/1438</a:t>
            </a:fld>
            <a:endParaRPr lang="ar-EG"/>
          </a:p>
        </p:txBody>
      </p:sp>
      <p:sp>
        <p:nvSpPr>
          <p:cNvPr id="23557" name="Rectangle 5"/>
          <p:cNvSpPr>
            <a:spLocks noGrp="1" noChangeArrowheads="1"/>
          </p:cNvSpPr>
          <p:nvPr>
            <p:ph type="ftr" sz="quarter" idx="3"/>
          </p:nvPr>
        </p:nvSpPr>
        <p:spPr/>
        <p:txBody>
          <a:bodyPr/>
          <a:lstStyle>
            <a:lvl1pPr>
              <a:defRPr/>
            </a:lvl1pPr>
          </a:lstStyle>
          <a:p>
            <a:endParaRPr lang="ar-EG"/>
          </a:p>
        </p:txBody>
      </p:sp>
      <p:sp>
        <p:nvSpPr>
          <p:cNvPr id="23558" name="Rectangle 6"/>
          <p:cNvSpPr>
            <a:spLocks noGrp="1" noChangeArrowheads="1"/>
          </p:cNvSpPr>
          <p:nvPr>
            <p:ph type="sldNum" sz="quarter" idx="4"/>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5" name="Footer Placeholder 4"/>
          <p:cNvSpPr>
            <a:spLocks noGrp="1"/>
          </p:cNvSpPr>
          <p:nvPr>
            <p:ph type="ftr" sz="quarter" idx="11"/>
          </p:nvPr>
        </p:nvSpPr>
        <p:spPr/>
        <p:txBody>
          <a:bodyPr/>
          <a:lstStyle>
            <a:lvl1pPr>
              <a:defRPr/>
            </a:lvl1pPr>
          </a:lstStyle>
          <a:p>
            <a:endParaRPr lang="ar-EG"/>
          </a:p>
        </p:txBody>
      </p:sp>
      <p:sp>
        <p:nvSpPr>
          <p:cNvPr id="6" name="Slide Number Placeholder 5"/>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5" name="Footer Placeholder 4"/>
          <p:cNvSpPr>
            <a:spLocks noGrp="1"/>
          </p:cNvSpPr>
          <p:nvPr>
            <p:ph type="ftr" sz="quarter" idx="11"/>
          </p:nvPr>
        </p:nvSpPr>
        <p:spPr/>
        <p:txBody>
          <a:bodyPr/>
          <a:lstStyle>
            <a:lvl1pPr>
              <a:defRPr/>
            </a:lvl1pPr>
          </a:lstStyle>
          <a:p>
            <a:endParaRPr lang="ar-EG"/>
          </a:p>
        </p:txBody>
      </p:sp>
      <p:sp>
        <p:nvSpPr>
          <p:cNvPr id="6" name="Slide Number Placeholder 5"/>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ar-EG"/>
          </a:p>
        </p:txBody>
      </p:sp>
      <p:sp>
        <p:nvSpPr>
          <p:cNvPr id="30723"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r>
              <a:rPr lang="en-US" smtClean="0"/>
              <a:t>Click to edit Master title style</a:t>
            </a:r>
            <a:endParaRPr lang="en-US"/>
          </a:p>
        </p:txBody>
      </p:sp>
      <p:sp>
        <p:nvSpPr>
          <p:cNvPr id="30724"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30725" name="Rectangle 5"/>
          <p:cNvSpPr>
            <a:spLocks noGrp="1" noChangeArrowheads="1"/>
          </p:cNvSpPr>
          <p:nvPr>
            <p:ph type="dt" sz="half" idx="2"/>
          </p:nvPr>
        </p:nvSpPr>
        <p:spPr/>
        <p:txBody>
          <a:bodyPr/>
          <a:lstStyle>
            <a:lvl1pPr>
              <a:defRPr/>
            </a:lvl1pPr>
          </a:lstStyle>
          <a:p>
            <a:endParaRPr lang="en-US"/>
          </a:p>
        </p:txBody>
      </p:sp>
      <p:sp>
        <p:nvSpPr>
          <p:cNvPr id="30726" name="Rectangle 6"/>
          <p:cNvSpPr>
            <a:spLocks noGrp="1" noChangeArrowheads="1"/>
          </p:cNvSpPr>
          <p:nvPr>
            <p:ph type="ftr" sz="quarter" idx="3"/>
          </p:nvPr>
        </p:nvSpPr>
        <p:spPr/>
        <p:txBody>
          <a:bodyPr/>
          <a:lstStyle>
            <a:lvl1pPr>
              <a:defRPr/>
            </a:lvl1pPr>
          </a:lstStyle>
          <a:p>
            <a:endParaRPr lang="en-US"/>
          </a:p>
        </p:txBody>
      </p:sp>
      <p:sp>
        <p:nvSpPr>
          <p:cNvPr id="30727" name="Rectangle 7"/>
          <p:cNvSpPr>
            <a:spLocks noGrp="1" noChangeArrowheads="1"/>
          </p:cNvSpPr>
          <p:nvPr>
            <p:ph type="sldNum" sz="quarter" idx="4"/>
          </p:nvPr>
        </p:nvSpPr>
        <p:spPr/>
        <p:txBody>
          <a:bodyPr/>
          <a:lstStyle>
            <a:lvl1pPr>
              <a:defRPr/>
            </a:lvl1pPr>
          </a:lstStyle>
          <a:p>
            <a:fld id="{05C524BD-8093-4862-BC61-61D6D6EBD87A}"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4F1BBA-B403-4860-8535-F4606D569C4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63C85D-FC2C-4EED-BE4F-CEA5A77765DF}"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A65A82-D495-4384-B0AF-536CE6C565F6}"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66362D2-1511-4820-84B1-04E567C4D7A0}"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98400D5-908D-4213-9139-506C9C5CC10D}"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0BC07E8-EAE0-4821-AE2C-532EF5B02706}"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87D134A-553E-4407-9B86-9563DF515B2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5" name="Footer Placeholder 4"/>
          <p:cNvSpPr>
            <a:spLocks noGrp="1"/>
          </p:cNvSpPr>
          <p:nvPr>
            <p:ph type="ftr" sz="quarter" idx="11"/>
          </p:nvPr>
        </p:nvSpPr>
        <p:spPr/>
        <p:txBody>
          <a:bodyPr/>
          <a:lstStyle>
            <a:lvl1pPr>
              <a:defRPr/>
            </a:lvl1pPr>
          </a:lstStyle>
          <a:p>
            <a:endParaRPr lang="ar-EG"/>
          </a:p>
        </p:txBody>
      </p:sp>
      <p:sp>
        <p:nvSpPr>
          <p:cNvPr id="6" name="Slide Number Placeholder 5"/>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757BB62-708E-41CC-9244-F0C208B92C96}"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78EA42-4549-452B-A302-76C01597969E}"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74606E-3E14-448A-AE62-E35A5E77FE8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5" name="Footer Placeholder 4"/>
          <p:cNvSpPr>
            <a:spLocks noGrp="1"/>
          </p:cNvSpPr>
          <p:nvPr>
            <p:ph type="ftr" sz="quarter" idx="11"/>
          </p:nvPr>
        </p:nvSpPr>
        <p:spPr/>
        <p:txBody>
          <a:bodyPr/>
          <a:lstStyle>
            <a:lvl1pPr>
              <a:defRPr/>
            </a:lvl1pPr>
          </a:lstStyle>
          <a:p>
            <a:endParaRPr lang="ar-EG"/>
          </a:p>
        </p:txBody>
      </p:sp>
      <p:sp>
        <p:nvSpPr>
          <p:cNvPr id="6" name="Slide Number Placeholder 5"/>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6" name="Footer Placeholder 5"/>
          <p:cNvSpPr>
            <a:spLocks noGrp="1"/>
          </p:cNvSpPr>
          <p:nvPr>
            <p:ph type="ftr" sz="quarter" idx="11"/>
          </p:nvPr>
        </p:nvSpPr>
        <p:spPr/>
        <p:txBody>
          <a:bodyPr/>
          <a:lstStyle>
            <a:lvl1pPr>
              <a:defRPr/>
            </a:lvl1pPr>
          </a:lstStyle>
          <a:p>
            <a:endParaRPr lang="ar-EG"/>
          </a:p>
        </p:txBody>
      </p:sp>
      <p:sp>
        <p:nvSpPr>
          <p:cNvPr id="7" name="Slide Number Placeholder 6"/>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8" name="Footer Placeholder 7"/>
          <p:cNvSpPr>
            <a:spLocks noGrp="1"/>
          </p:cNvSpPr>
          <p:nvPr>
            <p:ph type="ftr" sz="quarter" idx="11"/>
          </p:nvPr>
        </p:nvSpPr>
        <p:spPr/>
        <p:txBody>
          <a:bodyPr/>
          <a:lstStyle>
            <a:lvl1pPr>
              <a:defRPr/>
            </a:lvl1pPr>
          </a:lstStyle>
          <a:p>
            <a:endParaRPr lang="ar-EG"/>
          </a:p>
        </p:txBody>
      </p:sp>
      <p:sp>
        <p:nvSpPr>
          <p:cNvPr id="9" name="Slide Number Placeholder 8"/>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4" name="Footer Placeholder 3"/>
          <p:cNvSpPr>
            <a:spLocks noGrp="1"/>
          </p:cNvSpPr>
          <p:nvPr>
            <p:ph type="ftr" sz="quarter" idx="11"/>
          </p:nvPr>
        </p:nvSpPr>
        <p:spPr/>
        <p:txBody>
          <a:bodyPr/>
          <a:lstStyle>
            <a:lvl1pPr>
              <a:defRPr/>
            </a:lvl1pPr>
          </a:lstStyle>
          <a:p>
            <a:endParaRPr lang="ar-EG"/>
          </a:p>
        </p:txBody>
      </p:sp>
      <p:sp>
        <p:nvSpPr>
          <p:cNvPr id="5" name="Slide Number Placeholder 4"/>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3" name="Footer Placeholder 2"/>
          <p:cNvSpPr>
            <a:spLocks noGrp="1"/>
          </p:cNvSpPr>
          <p:nvPr>
            <p:ph type="ftr" sz="quarter" idx="11"/>
          </p:nvPr>
        </p:nvSpPr>
        <p:spPr/>
        <p:txBody>
          <a:bodyPr/>
          <a:lstStyle>
            <a:lvl1pPr>
              <a:defRPr/>
            </a:lvl1pPr>
          </a:lstStyle>
          <a:p>
            <a:endParaRPr lang="ar-EG"/>
          </a:p>
        </p:txBody>
      </p:sp>
      <p:sp>
        <p:nvSpPr>
          <p:cNvPr id="4" name="Slide Number Placeholder 3"/>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6" name="Footer Placeholder 5"/>
          <p:cNvSpPr>
            <a:spLocks noGrp="1"/>
          </p:cNvSpPr>
          <p:nvPr>
            <p:ph type="ftr" sz="quarter" idx="11"/>
          </p:nvPr>
        </p:nvSpPr>
        <p:spPr/>
        <p:txBody>
          <a:bodyPr/>
          <a:lstStyle>
            <a:lvl1pPr>
              <a:defRPr/>
            </a:lvl1pPr>
          </a:lstStyle>
          <a:p>
            <a:endParaRPr lang="ar-EG"/>
          </a:p>
        </p:txBody>
      </p:sp>
      <p:sp>
        <p:nvSpPr>
          <p:cNvPr id="7" name="Slide Number Placeholder 6"/>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A76FBE5-E322-4C2E-B117-C99FBD7C5059}" type="datetimeFigureOut">
              <a:rPr lang="ar-EG" smtClean="0"/>
              <a:pPr/>
              <a:t>13/07/1438</a:t>
            </a:fld>
            <a:endParaRPr lang="ar-EG"/>
          </a:p>
        </p:txBody>
      </p:sp>
      <p:sp>
        <p:nvSpPr>
          <p:cNvPr id="6" name="Footer Placeholder 5"/>
          <p:cNvSpPr>
            <a:spLocks noGrp="1"/>
          </p:cNvSpPr>
          <p:nvPr>
            <p:ph type="ftr" sz="quarter" idx="11"/>
          </p:nvPr>
        </p:nvSpPr>
        <p:spPr/>
        <p:txBody>
          <a:bodyPr/>
          <a:lstStyle>
            <a:lvl1pPr>
              <a:defRPr/>
            </a:lvl1pPr>
          </a:lstStyle>
          <a:p>
            <a:endParaRPr lang="ar-EG"/>
          </a:p>
        </p:txBody>
      </p:sp>
      <p:sp>
        <p:nvSpPr>
          <p:cNvPr id="7" name="Slide Number Placeholder 6"/>
          <p:cNvSpPr>
            <a:spLocks noGrp="1"/>
          </p:cNvSpPr>
          <p:nvPr>
            <p:ph type="sldNum" sz="quarter" idx="12"/>
          </p:nvPr>
        </p:nvSpPr>
        <p:spPr/>
        <p:txBody>
          <a:bodyPr/>
          <a:lstStyle>
            <a:lvl1pPr>
              <a:defRPr/>
            </a:lvl1pPr>
          </a:lstStyle>
          <a:p>
            <a:fld id="{683DA9D2-8801-4BCA-B1FE-F174386481EC}"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BA76FBE5-E322-4C2E-B117-C99FBD7C5059}" type="datetimeFigureOut">
              <a:rPr lang="ar-EG" smtClean="0"/>
              <a:pPr/>
              <a:t>13/07/1438</a:t>
            </a:fld>
            <a:endParaRPr lang="ar-EG"/>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ar-EG"/>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83DA9D2-8801-4BCA-B1FE-F174386481EC}"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fontAlgn="base" hangingPunct="1">
        <a:spcBef>
          <a:spcPct val="0"/>
        </a:spcBef>
        <a:spcAft>
          <a:spcPct val="0"/>
        </a:spcAft>
        <a:buClr>
          <a:schemeClr val="tx1"/>
        </a:buClr>
        <a:defRPr sz="3200">
          <a:solidFill>
            <a:schemeClr val="tx1"/>
          </a:solidFill>
          <a:latin typeface="+mj-lt"/>
          <a:ea typeface="+mj-ea"/>
          <a:cs typeface="+mj-cs"/>
        </a:defRPr>
      </a:lvl1pPr>
      <a:lvl2pPr algn="l" rtl="1" eaLnBrk="1" fontAlgn="base" hangingPunct="1">
        <a:spcBef>
          <a:spcPct val="0"/>
        </a:spcBef>
        <a:spcAft>
          <a:spcPct val="0"/>
        </a:spcAft>
        <a:buClr>
          <a:schemeClr val="tx1"/>
        </a:buClr>
        <a:defRPr sz="3200">
          <a:solidFill>
            <a:schemeClr val="tx1"/>
          </a:solidFill>
          <a:latin typeface="Arial" pitchFamily="34" charset="0"/>
        </a:defRPr>
      </a:lvl2pPr>
      <a:lvl3pPr algn="l" rtl="1" eaLnBrk="1" fontAlgn="base" hangingPunct="1">
        <a:spcBef>
          <a:spcPct val="0"/>
        </a:spcBef>
        <a:spcAft>
          <a:spcPct val="0"/>
        </a:spcAft>
        <a:buClr>
          <a:schemeClr val="tx1"/>
        </a:buClr>
        <a:defRPr sz="3200">
          <a:solidFill>
            <a:schemeClr val="tx1"/>
          </a:solidFill>
          <a:latin typeface="Arial" pitchFamily="34" charset="0"/>
        </a:defRPr>
      </a:lvl3pPr>
      <a:lvl4pPr algn="l" rtl="1" eaLnBrk="1" fontAlgn="base" hangingPunct="1">
        <a:spcBef>
          <a:spcPct val="0"/>
        </a:spcBef>
        <a:spcAft>
          <a:spcPct val="0"/>
        </a:spcAft>
        <a:buClr>
          <a:schemeClr val="tx1"/>
        </a:buClr>
        <a:defRPr sz="3200">
          <a:solidFill>
            <a:schemeClr val="tx1"/>
          </a:solidFill>
          <a:latin typeface="Arial" pitchFamily="34" charset="0"/>
        </a:defRPr>
      </a:lvl4pPr>
      <a:lvl5pPr algn="l" rtl="1" eaLnBrk="1" fontAlgn="base" hangingPunct="1">
        <a:spcBef>
          <a:spcPct val="0"/>
        </a:spcBef>
        <a:spcAft>
          <a:spcPct val="0"/>
        </a:spcAft>
        <a:buClr>
          <a:schemeClr val="tx1"/>
        </a:buClr>
        <a:defRPr sz="3200">
          <a:solidFill>
            <a:schemeClr val="tx1"/>
          </a:solidFill>
          <a:latin typeface="Arial" pitchFamily="34" charset="0"/>
        </a:defRPr>
      </a:lvl5pPr>
      <a:lvl6pPr marL="457200" algn="l" rtl="1" eaLnBrk="1" fontAlgn="base" hangingPunct="1">
        <a:spcBef>
          <a:spcPct val="0"/>
        </a:spcBef>
        <a:spcAft>
          <a:spcPct val="0"/>
        </a:spcAft>
        <a:buClr>
          <a:schemeClr val="tx1"/>
        </a:buClr>
        <a:defRPr sz="3200">
          <a:solidFill>
            <a:schemeClr val="tx1"/>
          </a:solidFill>
          <a:latin typeface="Arial" pitchFamily="34" charset="0"/>
        </a:defRPr>
      </a:lvl6pPr>
      <a:lvl7pPr marL="914400" algn="l" rtl="1" eaLnBrk="1" fontAlgn="base" hangingPunct="1">
        <a:spcBef>
          <a:spcPct val="0"/>
        </a:spcBef>
        <a:spcAft>
          <a:spcPct val="0"/>
        </a:spcAft>
        <a:buClr>
          <a:schemeClr val="tx1"/>
        </a:buClr>
        <a:defRPr sz="3200">
          <a:solidFill>
            <a:schemeClr val="tx1"/>
          </a:solidFill>
          <a:latin typeface="Arial" pitchFamily="34" charset="0"/>
        </a:defRPr>
      </a:lvl7pPr>
      <a:lvl8pPr marL="1371600" algn="l" rtl="1" eaLnBrk="1" fontAlgn="base" hangingPunct="1">
        <a:spcBef>
          <a:spcPct val="0"/>
        </a:spcBef>
        <a:spcAft>
          <a:spcPct val="0"/>
        </a:spcAft>
        <a:buClr>
          <a:schemeClr val="tx1"/>
        </a:buClr>
        <a:defRPr sz="3200">
          <a:solidFill>
            <a:schemeClr val="tx1"/>
          </a:solidFill>
          <a:latin typeface="Arial" pitchFamily="34" charset="0"/>
        </a:defRPr>
      </a:lvl8pPr>
      <a:lvl9pPr marL="1828800" algn="l" rtl="1" eaLnBrk="1" fontAlgn="base" hangingPunct="1">
        <a:spcBef>
          <a:spcPct val="0"/>
        </a:spcBef>
        <a:spcAft>
          <a:spcPct val="0"/>
        </a:spcAft>
        <a:buClr>
          <a:schemeClr val="tx1"/>
        </a:buClr>
        <a:defRPr sz="3200">
          <a:solidFill>
            <a:schemeClr val="tx1"/>
          </a:solidFill>
          <a:latin typeface="Arial" pitchFamily="34" charset="0"/>
        </a:defRPr>
      </a:lvl9pPr>
    </p:titleStyle>
    <p:bodyStyle>
      <a:lvl1pPr marL="342900" indent="-342900" algn="r" rtl="1"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400">
          <a:solidFill>
            <a:schemeClr val="tx1"/>
          </a:solidFill>
          <a:latin typeface="+mn-lt"/>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defRPr>
      </a:lvl3pPr>
      <a:lvl4pPr marL="1600200" indent="-228600" algn="r" rtl="1" eaLnBrk="1" fontAlgn="base" hangingPunct="1">
        <a:spcBef>
          <a:spcPct val="20000"/>
        </a:spcBef>
        <a:spcAft>
          <a:spcPct val="0"/>
        </a:spcAft>
        <a:buClr>
          <a:schemeClr val="tx1"/>
        </a:buClr>
        <a:buChar char="•"/>
        <a:defRPr sz="2400">
          <a:solidFill>
            <a:schemeClr val="tx1"/>
          </a:solidFill>
          <a:latin typeface="+mn-lt"/>
        </a:defRPr>
      </a:lvl4pPr>
      <a:lvl5pPr marL="2057400" indent="-228600" algn="r" rtl="1" eaLnBrk="1" fontAlgn="base" hangingPunct="1">
        <a:spcBef>
          <a:spcPct val="20000"/>
        </a:spcBef>
        <a:spcAft>
          <a:spcPct val="0"/>
        </a:spcAft>
        <a:buClr>
          <a:schemeClr val="tx1"/>
        </a:buClr>
        <a:buChar char="•"/>
        <a:defRPr sz="2400">
          <a:solidFill>
            <a:schemeClr val="tx1"/>
          </a:solidFill>
          <a:latin typeface="+mn-lt"/>
        </a:defRPr>
      </a:lvl5pPr>
      <a:lvl6pPr marL="2514600" indent="-228600" algn="r" rtl="1" eaLnBrk="1" fontAlgn="base" hangingPunct="1">
        <a:spcBef>
          <a:spcPct val="20000"/>
        </a:spcBef>
        <a:spcAft>
          <a:spcPct val="0"/>
        </a:spcAft>
        <a:buClr>
          <a:schemeClr val="tx1"/>
        </a:buClr>
        <a:buChar char="•"/>
        <a:defRPr sz="2400">
          <a:solidFill>
            <a:schemeClr val="tx1"/>
          </a:solidFill>
          <a:latin typeface="+mn-lt"/>
        </a:defRPr>
      </a:lvl6pPr>
      <a:lvl7pPr marL="2971800" indent="-228600" algn="r" rtl="1" eaLnBrk="1" fontAlgn="base" hangingPunct="1">
        <a:spcBef>
          <a:spcPct val="20000"/>
        </a:spcBef>
        <a:spcAft>
          <a:spcPct val="0"/>
        </a:spcAft>
        <a:buClr>
          <a:schemeClr val="tx1"/>
        </a:buClr>
        <a:buChar char="•"/>
        <a:defRPr sz="2400">
          <a:solidFill>
            <a:schemeClr val="tx1"/>
          </a:solidFill>
          <a:latin typeface="+mn-lt"/>
        </a:defRPr>
      </a:lvl7pPr>
      <a:lvl8pPr marL="3429000" indent="-228600" algn="r" rtl="1" eaLnBrk="1" fontAlgn="base" hangingPunct="1">
        <a:spcBef>
          <a:spcPct val="20000"/>
        </a:spcBef>
        <a:spcAft>
          <a:spcPct val="0"/>
        </a:spcAft>
        <a:buClr>
          <a:schemeClr val="tx1"/>
        </a:buClr>
        <a:buChar char="•"/>
        <a:defRPr sz="2400">
          <a:solidFill>
            <a:schemeClr val="tx1"/>
          </a:solidFill>
          <a:latin typeface="+mn-lt"/>
        </a:defRPr>
      </a:lvl8pPr>
      <a:lvl9pPr marL="3886200" indent="-228600" algn="r" rtl="1" eaLnBrk="1" fontAlgn="base" hangingPunct="1">
        <a:spcBef>
          <a:spcPct val="20000"/>
        </a:spcBef>
        <a:spcAft>
          <a:spcPct val="0"/>
        </a:spcAft>
        <a:buClr>
          <a:schemeClr val="tx1"/>
        </a:buClr>
        <a:buChar char="•"/>
        <a:defRPr sz="24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ar-EG"/>
          </a:p>
        </p:txBody>
      </p:sp>
      <p:sp>
        <p:nvSpPr>
          <p:cNvPr id="29699" name="Rectangle 3"/>
          <p:cNvSpPr>
            <a:spLocks noGrp="1" noChangeArrowheads="1"/>
          </p:cNvSpPr>
          <p:nvPr>
            <p:ph type="title"/>
            <p:custDataLst>
              <p:tags r:id="rId13"/>
            </p:custDataLst>
          </p:nvPr>
        </p:nvSpPr>
        <p:spPr bwMode="auto">
          <a:xfrm>
            <a:off x="455613" y="274638"/>
            <a:ext cx="8226425"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9700" name="Rectangle 4"/>
          <p:cNvSpPr>
            <a:spLocks noGrp="1" noChangeArrowheads="1"/>
          </p:cNvSpPr>
          <p:nvPr>
            <p:ph type="body" idx="1"/>
            <p:custDataLst>
              <p:tags r:id="rId14"/>
            </p:custDataLst>
          </p:nvPr>
        </p:nvSpPr>
        <p:spPr bwMode="auto">
          <a:xfrm>
            <a:off x="455613" y="1600200"/>
            <a:ext cx="822642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9702"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970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8AA1854-71B5-4D1E-9F1A-D10E46ABE66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fontAlgn="base" hangingPunct="1">
        <a:spcBef>
          <a:spcPct val="0"/>
        </a:spcBef>
        <a:spcAft>
          <a:spcPct val="0"/>
        </a:spcAft>
        <a:buClr>
          <a:schemeClr val="tx1"/>
        </a:buClr>
        <a:defRPr sz="3200">
          <a:solidFill>
            <a:schemeClr val="tx1"/>
          </a:solidFill>
          <a:latin typeface="+mj-lt"/>
          <a:ea typeface="+mj-ea"/>
          <a:cs typeface="+mj-cs"/>
        </a:defRPr>
      </a:lvl1pPr>
      <a:lvl2pPr algn="l" rtl="1" eaLnBrk="1" fontAlgn="base" hangingPunct="1">
        <a:spcBef>
          <a:spcPct val="0"/>
        </a:spcBef>
        <a:spcAft>
          <a:spcPct val="0"/>
        </a:spcAft>
        <a:buClr>
          <a:schemeClr val="tx1"/>
        </a:buClr>
        <a:defRPr sz="3200">
          <a:solidFill>
            <a:schemeClr val="tx1"/>
          </a:solidFill>
          <a:latin typeface="Arial" pitchFamily="34" charset="0"/>
        </a:defRPr>
      </a:lvl2pPr>
      <a:lvl3pPr algn="l" rtl="1" eaLnBrk="1" fontAlgn="base" hangingPunct="1">
        <a:spcBef>
          <a:spcPct val="0"/>
        </a:spcBef>
        <a:spcAft>
          <a:spcPct val="0"/>
        </a:spcAft>
        <a:buClr>
          <a:schemeClr val="tx1"/>
        </a:buClr>
        <a:defRPr sz="3200">
          <a:solidFill>
            <a:schemeClr val="tx1"/>
          </a:solidFill>
          <a:latin typeface="Arial" pitchFamily="34" charset="0"/>
        </a:defRPr>
      </a:lvl3pPr>
      <a:lvl4pPr algn="l" rtl="1" eaLnBrk="1" fontAlgn="base" hangingPunct="1">
        <a:spcBef>
          <a:spcPct val="0"/>
        </a:spcBef>
        <a:spcAft>
          <a:spcPct val="0"/>
        </a:spcAft>
        <a:buClr>
          <a:schemeClr val="tx1"/>
        </a:buClr>
        <a:defRPr sz="3200">
          <a:solidFill>
            <a:schemeClr val="tx1"/>
          </a:solidFill>
          <a:latin typeface="Arial" pitchFamily="34" charset="0"/>
        </a:defRPr>
      </a:lvl4pPr>
      <a:lvl5pPr algn="l" rtl="1" eaLnBrk="1" fontAlgn="base" hangingPunct="1">
        <a:spcBef>
          <a:spcPct val="0"/>
        </a:spcBef>
        <a:spcAft>
          <a:spcPct val="0"/>
        </a:spcAft>
        <a:buClr>
          <a:schemeClr val="tx1"/>
        </a:buClr>
        <a:defRPr sz="3200">
          <a:solidFill>
            <a:schemeClr val="tx1"/>
          </a:solidFill>
          <a:latin typeface="Arial" pitchFamily="34" charset="0"/>
        </a:defRPr>
      </a:lvl5pPr>
      <a:lvl6pPr marL="457200" algn="l" rtl="1" eaLnBrk="1" fontAlgn="base" hangingPunct="1">
        <a:spcBef>
          <a:spcPct val="0"/>
        </a:spcBef>
        <a:spcAft>
          <a:spcPct val="0"/>
        </a:spcAft>
        <a:buClr>
          <a:schemeClr val="tx1"/>
        </a:buClr>
        <a:defRPr sz="3200">
          <a:solidFill>
            <a:schemeClr val="tx1"/>
          </a:solidFill>
          <a:latin typeface="Arial" pitchFamily="34" charset="0"/>
        </a:defRPr>
      </a:lvl6pPr>
      <a:lvl7pPr marL="914400" algn="l" rtl="1" eaLnBrk="1" fontAlgn="base" hangingPunct="1">
        <a:spcBef>
          <a:spcPct val="0"/>
        </a:spcBef>
        <a:spcAft>
          <a:spcPct val="0"/>
        </a:spcAft>
        <a:buClr>
          <a:schemeClr val="tx1"/>
        </a:buClr>
        <a:defRPr sz="3200">
          <a:solidFill>
            <a:schemeClr val="tx1"/>
          </a:solidFill>
          <a:latin typeface="Arial" pitchFamily="34" charset="0"/>
        </a:defRPr>
      </a:lvl7pPr>
      <a:lvl8pPr marL="1371600" algn="l" rtl="1" eaLnBrk="1" fontAlgn="base" hangingPunct="1">
        <a:spcBef>
          <a:spcPct val="0"/>
        </a:spcBef>
        <a:spcAft>
          <a:spcPct val="0"/>
        </a:spcAft>
        <a:buClr>
          <a:schemeClr val="tx1"/>
        </a:buClr>
        <a:defRPr sz="3200">
          <a:solidFill>
            <a:schemeClr val="tx1"/>
          </a:solidFill>
          <a:latin typeface="Arial" pitchFamily="34" charset="0"/>
        </a:defRPr>
      </a:lvl8pPr>
      <a:lvl9pPr marL="1828800" algn="l" rtl="1" eaLnBrk="1" fontAlgn="base" hangingPunct="1">
        <a:spcBef>
          <a:spcPct val="0"/>
        </a:spcBef>
        <a:spcAft>
          <a:spcPct val="0"/>
        </a:spcAft>
        <a:buClr>
          <a:schemeClr val="tx1"/>
        </a:buClr>
        <a:defRPr sz="3200">
          <a:solidFill>
            <a:schemeClr val="tx1"/>
          </a:solidFill>
          <a:latin typeface="Arial" pitchFamily="34" charset="0"/>
        </a:defRPr>
      </a:lvl9pPr>
    </p:titleStyle>
    <p:bodyStyle>
      <a:lvl1pPr marL="342900" indent="-342900" algn="r" rtl="1"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400">
          <a:solidFill>
            <a:schemeClr val="tx1"/>
          </a:solidFill>
          <a:latin typeface="+mn-lt"/>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defRPr>
      </a:lvl3pPr>
      <a:lvl4pPr marL="1600200" indent="-228600" algn="r" rtl="1" eaLnBrk="1" fontAlgn="base" hangingPunct="1">
        <a:spcBef>
          <a:spcPct val="20000"/>
        </a:spcBef>
        <a:spcAft>
          <a:spcPct val="0"/>
        </a:spcAft>
        <a:buClr>
          <a:schemeClr val="tx1"/>
        </a:buClr>
        <a:buChar char="•"/>
        <a:defRPr sz="2400">
          <a:solidFill>
            <a:schemeClr val="tx1"/>
          </a:solidFill>
          <a:latin typeface="+mn-lt"/>
        </a:defRPr>
      </a:lvl4pPr>
      <a:lvl5pPr marL="2057400" indent="-228600" algn="r" rtl="1" eaLnBrk="1" fontAlgn="base" hangingPunct="1">
        <a:spcBef>
          <a:spcPct val="20000"/>
        </a:spcBef>
        <a:spcAft>
          <a:spcPct val="0"/>
        </a:spcAft>
        <a:buClr>
          <a:schemeClr val="tx1"/>
        </a:buClr>
        <a:buChar char="•"/>
        <a:defRPr sz="2400">
          <a:solidFill>
            <a:schemeClr val="tx1"/>
          </a:solidFill>
          <a:latin typeface="+mn-lt"/>
        </a:defRPr>
      </a:lvl5pPr>
      <a:lvl6pPr marL="2514600" indent="-228600" algn="r" rtl="1" eaLnBrk="1" fontAlgn="base" hangingPunct="1">
        <a:spcBef>
          <a:spcPct val="20000"/>
        </a:spcBef>
        <a:spcAft>
          <a:spcPct val="0"/>
        </a:spcAft>
        <a:buClr>
          <a:schemeClr val="tx1"/>
        </a:buClr>
        <a:buChar char="•"/>
        <a:defRPr sz="2400">
          <a:solidFill>
            <a:schemeClr val="tx1"/>
          </a:solidFill>
          <a:latin typeface="+mn-lt"/>
        </a:defRPr>
      </a:lvl6pPr>
      <a:lvl7pPr marL="2971800" indent="-228600" algn="r" rtl="1" eaLnBrk="1" fontAlgn="base" hangingPunct="1">
        <a:spcBef>
          <a:spcPct val="20000"/>
        </a:spcBef>
        <a:spcAft>
          <a:spcPct val="0"/>
        </a:spcAft>
        <a:buClr>
          <a:schemeClr val="tx1"/>
        </a:buClr>
        <a:buChar char="•"/>
        <a:defRPr sz="2400">
          <a:solidFill>
            <a:schemeClr val="tx1"/>
          </a:solidFill>
          <a:latin typeface="+mn-lt"/>
        </a:defRPr>
      </a:lvl7pPr>
      <a:lvl8pPr marL="3429000" indent="-228600" algn="r" rtl="1" eaLnBrk="1" fontAlgn="base" hangingPunct="1">
        <a:spcBef>
          <a:spcPct val="20000"/>
        </a:spcBef>
        <a:spcAft>
          <a:spcPct val="0"/>
        </a:spcAft>
        <a:buClr>
          <a:schemeClr val="tx1"/>
        </a:buClr>
        <a:buChar char="•"/>
        <a:defRPr sz="2400">
          <a:solidFill>
            <a:schemeClr val="tx1"/>
          </a:solidFill>
          <a:latin typeface="+mn-lt"/>
        </a:defRPr>
      </a:lvl8pPr>
      <a:lvl9pPr marL="3886200" indent="-228600" algn="r" rtl="1" eaLnBrk="1" fontAlgn="base" hangingPunct="1">
        <a:spcBef>
          <a:spcPct val="20000"/>
        </a:spcBef>
        <a:spcAft>
          <a:spcPct val="0"/>
        </a:spcAft>
        <a:buClr>
          <a:schemeClr val="tx1"/>
        </a:buClr>
        <a:buChar char="•"/>
        <a:defRPr sz="24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2910" y="274638"/>
            <a:ext cx="8377265" cy="1143000"/>
          </a:xfrm>
        </p:spPr>
        <p:txBody>
          <a:bodyPr>
            <a:normAutofit/>
          </a:bodyPr>
          <a:lstStyle/>
          <a:p>
            <a:r>
              <a:rPr lang="en-US" b="1" dirty="0" smtClean="0">
                <a:solidFill>
                  <a:srgbClr val="FF0000"/>
                </a:solidFill>
              </a:rPr>
              <a:t>Administration of Ocular Antibiotics</a:t>
            </a:r>
            <a:br>
              <a:rPr lang="en-US" b="1" dirty="0" smtClean="0">
                <a:solidFill>
                  <a:srgbClr val="FF0000"/>
                </a:solidFill>
              </a:rPr>
            </a:br>
            <a:endParaRPr lang="ar-EG" dirty="0">
              <a:solidFill>
                <a:srgbClr val="FF0000"/>
              </a:solidFill>
            </a:endParaRPr>
          </a:p>
        </p:txBody>
      </p:sp>
      <p:sp>
        <p:nvSpPr>
          <p:cNvPr id="5" name="Content Placeholder 4"/>
          <p:cNvSpPr>
            <a:spLocks noGrp="1"/>
          </p:cNvSpPr>
          <p:nvPr>
            <p:ph idx="1"/>
          </p:nvPr>
        </p:nvSpPr>
        <p:spPr>
          <a:xfrm>
            <a:off x="428596" y="1000108"/>
            <a:ext cx="8229600" cy="4857784"/>
          </a:xfrm>
        </p:spPr>
        <p:txBody>
          <a:bodyPr>
            <a:noAutofit/>
          </a:bodyPr>
          <a:lstStyle/>
          <a:p>
            <a:pPr algn="just" rtl="0">
              <a:lnSpc>
                <a:spcPct val="200000"/>
              </a:lnSpc>
              <a:buNone/>
            </a:pPr>
            <a:r>
              <a:rPr lang="en-US" sz="2800" dirty="0" smtClean="0">
                <a:cs typeface="+mj-cs"/>
              </a:rPr>
              <a:t>Antibiotics for eye infection can be given topically as drops or ointments, by </a:t>
            </a:r>
            <a:r>
              <a:rPr lang="en-US" sz="2800" dirty="0" err="1" smtClean="0">
                <a:cs typeface="+mj-cs"/>
              </a:rPr>
              <a:t>subconjunctival</a:t>
            </a:r>
            <a:r>
              <a:rPr lang="en-US" sz="2800" dirty="0" smtClean="0">
                <a:cs typeface="+mj-cs"/>
              </a:rPr>
              <a:t> or </a:t>
            </a:r>
            <a:r>
              <a:rPr lang="en-US" sz="2800" dirty="0" err="1" smtClean="0">
                <a:cs typeface="+mj-cs"/>
              </a:rPr>
              <a:t>intravitreous</a:t>
            </a:r>
            <a:r>
              <a:rPr lang="en-US" sz="2800" dirty="0" smtClean="0">
                <a:cs typeface="+mj-cs"/>
              </a:rPr>
              <a:t> injection, or systemically.</a:t>
            </a:r>
          </a:p>
          <a:p>
            <a:pPr algn="just" rtl="0">
              <a:lnSpc>
                <a:spcPct val="200000"/>
              </a:lnSpc>
              <a:buNone/>
            </a:pPr>
            <a:r>
              <a:rPr lang="en-US" sz="2800" dirty="0" smtClean="0">
                <a:cs typeface="+mj-cs"/>
              </a:rPr>
              <a:t> Since the </a:t>
            </a:r>
            <a:r>
              <a:rPr lang="en-US" sz="2800" dirty="0" err="1" smtClean="0">
                <a:cs typeface="+mj-cs"/>
              </a:rPr>
              <a:t>conjunctival</a:t>
            </a:r>
            <a:r>
              <a:rPr lang="en-US" sz="2800" dirty="0" smtClean="0">
                <a:cs typeface="+mj-cs"/>
              </a:rPr>
              <a:t> sac can hold a volume of less than one drop, it is wasteful to instill more than one drop at a time. </a:t>
            </a:r>
            <a:endParaRPr lang="ar-EG" sz="2800" dirty="0">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71480"/>
            <a:ext cx="8229600" cy="5500726"/>
          </a:xfrm>
        </p:spPr>
        <p:txBody>
          <a:bodyPr>
            <a:noAutofit/>
          </a:bodyPr>
          <a:lstStyle/>
          <a:p>
            <a:pPr algn="just" rtl="0">
              <a:lnSpc>
                <a:spcPct val="150000"/>
              </a:lnSpc>
              <a:buNone/>
            </a:pPr>
            <a:r>
              <a:rPr lang="en-US" sz="2600" dirty="0" smtClean="0"/>
              <a:t>Less than 5% of medication instilled via eye drops enters the systemic circulation. Topical administration of antimicrobials has the advantage of applying the medication directly to the site of infection. The relative degree of water and lipid solubility determines the penetration of eye drops. Absorption through the corneal epithelium requires fat solubility, and water solubility is required for diffusion through the corneal </a:t>
            </a:r>
            <a:r>
              <a:rPr lang="en-US" sz="2600" dirty="0" err="1" smtClean="0"/>
              <a:t>stroma</a:t>
            </a:r>
            <a:r>
              <a:rPr lang="en-US" sz="2600" dirty="0" smtClean="0"/>
              <a:t> into the anterior chamber.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00042"/>
            <a:ext cx="8162951" cy="5554683"/>
          </a:xfrm>
        </p:spPr>
        <p:txBody>
          <a:bodyPr/>
          <a:lstStyle/>
          <a:p>
            <a:pPr algn="just" rtl="0">
              <a:lnSpc>
                <a:spcPct val="200000"/>
              </a:lnSpc>
              <a:buNone/>
            </a:pPr>
            <a:r>
              <a:rPr lang="en-US" sz="2700" dirty="0" smtClean="0"/>
              <a:t>The minimum inhibitory concentration (MIC) is defined as the lowest concentration of an antimicrobial that will inhibit visible growth of an organism. The MIC for antibiotics is often expressed as the MIC90 – the concentration of  antibiotic needed to inhibit 90% of a bacterial isolate.  </a:t>
            </a:r>
          </a:p>
          <a:p>
            <a:pPr algn="just" rtl="0">
              <a:lnSpc>
                <a:spcPct val="200000"/>
              </a:lnSpc>
              <a:buNone/>
            </a:pPr>
            <a:endParaRPr lang="ar-EG" sz="27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358214" cy="5240343"/>
          </a:xfrm>
        </p:spPr>
        <p:txBody>
          <a:bodyPr>
            <a:normAutofit/>
          </a:bodyPr>
          <a:lstStyle/>
          <a:p>
            <a:pPr algn="just" rtl="0">
              <a:lnSpc>
                <a:spcPct val="200000"/>
              </a:lnSpc>
              <a:buNone/>
            </a:pPr>
            <a:r>
              <a:rPr lang="en-US" dirty="0" smtClean="0"/>
              <a:t>Generally, bacteria are considered to be sensitive to an antibiotic if the achievable serum level is four times the MIC. However, bacteria reported as resistant because of lower achievable concentrations in serum may be susceptible when the medication is used topically because of the higher achievable concentration with frequent topical dosing.</a:t>
            </a:r>
          </a:p>
          <a:p>
            <a:pPr algn="just" rtl="0">
              <a:lnSpc>
                <a:spcPct val="200000"/>
              </a:lnSpc>
              <a:buNone/>
            </a:pPr>
            <a:endParaRPr lang="ar-E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92500"/>
          </a:bodyPr>
          <a:lstStyle/>
          <a:p>
            <a:pPr algn="just" rtl="0">
              <a:lnSpc>
                <a:spcPct val="150000"/>
              </a:lnSpc>
              <a:buNone/>
            </a:pPr>
            <a:r>
              <a:rPr lang="en-US" b="1" dirty="0" smtClean="0">
                <a:solidFill>
                  <a:srgbClr val="FF0000"/>
                </a:solidFill>
              </a:rPr>
              <a:t>Bacteria can develop resistance to antibiotics by four main methods:</a:t>
            </a:r>
          </a:p>
          <a:p>
            <a:pPr algn="just" rtl="0">
              <a:lnSpc>
                <a:spcPct val="150000"/>
              </a:lnSpc>
              <a:buFont typeface="Wingdings" pitchFamily="2" charset="2"/>
              <a:buChar char="Ø"/>
            </a:pPr>
            <a:r>
              <a:rPr lang="en-US" dirty="0" smtClean="0"/>
              <a:t> They can alter the composition of their cell walls, thus creating a barrier to entrance of the medication. </a:t>
            </a:r>
          </a:p>
          <a:p>
            <a:pPr algn="just" rtl="0">
              <a:lnSpc>
                <a:spcPct val="150000"/>
              </a:lnSpc>
              <a:buFont typeface="Wingdings" pitchFamily="2" charset="2"/>
              <a:buChar char="Ø"/>
            </a:pPr>
            <a:r>
              <a:rPr lang="en-US" dirty="0" smtClean="0"/>
              <a:t>The bacteria can up regulate active transport mechanisms to remove pharmacologic agents from the cell. </a:t>
            </a:r>
          </a:p>
          <a:p>
            <a:pPr algn="just" rtl="0">
              <a:lnSpc>
                <a:spcPct val="150000"/>
              </a:lnSpc>
              <a:buFont typeface="Wingdings" pitchFamily="2" charset="2"/>
              <a:buChar char="Ø"/>
            </a:pPr>
            <a:r>
              <a:rPr lang="en-US" dirty="0" smtClean="0"/>
              <a:t>The bacterial target enzyme can be altered to prevent the action of the antimicrobial</a:t>
            </a:r>
          </a:p>
          <a:p>
            <a:pPr algn="just" rtl="0">
              <a:lnSpc>
                <a:spcPct val="150000"/>
              </a:lnSpc>
              <a:buFont typeface="Wingdings" pitchFamily="2" charset="2"/>
              <a:buChar char="Ø"/>
            </a:pPr>
            <a:r>
              <a:rPr lang="en-US" dirty="0" smtClean="0"/>
              <a:t>The induction of or de novo development of a bacterial enzyme that can deactivate or neutralize the drug.</a:t>
            </a:r>
          </a:p>
          <a:p>
            <a:pPr algn="just" rtl="0">
              <a:lnSpc>
                <a:spcPct val="150000"/>
              </a:lnSpc>
              <a:buNone/>
            </a:pPr>
            <a:endParaRPr lang="ar-E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Autofit/>
          </a:bodyPr>
          <a:lstStyle/>
          <a:p>
            <a:pPr algn="just" rtl="0">
              <a:lnSpc>
                <a:spcPct val="150000"/>
              </a:lnSpc>
              <a:buNone/>
            </a:pPr>
            <a:r>
              <a:rPr lang="en-US" sz="2600" dirty="0" err="1" smtClean="0">
                <a:solidFill>
                  <a:srgbClr val="FF0000"/>
                </a:solidFill>
              </a:rPr>
              <a:t>Aminoglycosides</a:t>
            </a:r>
            <a:r>
              <a:rPr lang="en-US" sz="2600" dirty="0" smtClean="0">
                <a:solidFill>
                  <a:srgbClr val="FF0000"/>
                </a:solidFill>
              </a:rPr>
              <a:t> </a:t>
            </a:r>
            <a:r>
              <a:rPr lang="en-US" sz="2600" dirty="0" smtClean="0"/>
              <a:t>are potent bactericidal agents. They have no useful activity against streptococci, anaerobes, or intracellular bacteria. </a:t>
            </a:r>
          </a:p>
          <a:p>
            <a:pPr algn="just" rtl="0">
              <a:lnSpc>
                <a:spcPct val="150000"/>
              </a:lnSpc>
              <a:buNone/>
            </a:pPr>
            <a:r>
              <a:rPr lang="en-US" sz="2600" dirty="0" smtClean="0"/>
              <a:t>They inhibit bacterial protein synthesis through interference with translation of mRNA at the ribosomal level. Clinically important </a:t>
            </a:r>
            <a:r>
              <a:rPr lang="en-US" sz="2600" dirty="0" err="1" smtClean="0"/>
              <a:t>aminoglycosides</a:t>
            </a:r>
            <a:r>
              <a:rPr lang="en-US" sz="2600" dirty="0" smtClean="0"/>
              <a:t> include </a:t>
            </a:r>
            <a:r>
              <a:rPr lang="en-US" sz="2600" dirty="0" err="1" smtClean="0"/>
              <a:t>gentamicin</a:t>
            </a:r>
            <a:r>
              <a:rPr lang="en-US" sz="2600" dirty="0" smtClean="0"/>
              <a:t>, </a:t>
            </a:r>
            <a:r>
              <a:rPr lang="en-US" sz="2600" dirty="0" err="1" smtClean="0"/>
              <a:t>tobramycin</a:t>
            </a:r>
            <a:r>
              <a:rPr lang="en-US" sz="2600" dirty="0" smtClean="0"/>
              <a:t>, neomycin, </a:t>
            </a:r>
            <a:r>
              <a:rPr lang="en-US" sz="2600" dirty="0" err="1" smtClean="0"/>
              <a:t>amikacin</a:t>
            </a:r>
            <a:r>
              <a:rPr lang="en-US" sz="2600" dirty="0" smtClean="0"/>
              <a:t>, and streptomycin. Of these, </a:t>
            </a:r>
            <a:r>
              <a:rPr lang="en-US" sz="2600" dirty="0" err="1" smtClean="0"/>
              <a:t>tobramycin</a:t>
            </a:r>
            <a:r>
              <a:rPr lang="en-US" sz="2600" dirty="0" smtClean="0"/>
              <a:t>, </a:t>
            </a:r>
            <a:r>
              <a:rPr lang="en-US" sz="2600" dirty="0" err="1" smtClean="0"/>
              <a:t>gentamicin</a:t>
            </a:r>
            <a:r>
              <a:rPr lang="en-US" sz="2600" dirty="0" smtClean="0"/>
              <a:t> and neomycin are by far the ones most commonly used in ophthalmology. </a:t>
            </a:r>
            <a:endParaRPr lang="ar-EG" sz="2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29600" cy="5483245"/>
          </a:xfrm>
        </p:spPr>
        <p:txBody>
          <a:bodyPr>
            <a:noAutofit/>
          </a:bodyPr>
          <a:lstStyle/>
          <a:p>
            <a:pPr algn="just" rtl="0">
              <a:lnSpc>
                <a:spcPct val="150000"/>
              </a:lnSpc>
              <a:buNone/>
            </a:pPr>
            <a:r>
              <a:rPr lang="en-US" sz="2800" dirty="0" smtClean="0">
                <a:solidFill>
                  <a:srgbClr val="FF0000"/>
                </a:solidFill>
              </a:rPr>
              <a:t>Neomycin </a:t>
            </a:r>
            <a:r>
              <a:rPr lang="en-US" sz="2800" dirty="0" smtClean="0"/>
              <a:t>is produced by  different species of </a:t>
            </a:r>
            <a:r>
              <a:rPr lang="en-US" sz="2800" i="1" dirty="0" err="1" smtClean="0"/>
              <a:t>Streptomyces</a:t>
            </a:r>
            <a:r>
              <a:rPr lang="en-US" sz="2800" i="1" dirty="0" smtClean="0"/>
              <a:t>. </a:t>
            </a:r>
            <a:r>
              <a:rPr lang="en-US" sz="2800" dirty="0" err="1" smtClean="0">
                <a:solidFill>
                  <a:srgbClr val="FF0000"/>
                </a:solidFill>
              </a:rPr>
              <a:t>Gentamicin</a:t>
            </a:r>
            <a:r>
              <a:rPr lang="en-US" sz="2800" dirty="0" smtClean="0">
                <a:solidFill>
                  <a:srgbClr val="FF0000"/>
                </a:solidFill>
              </a:rPr>
              <a:t> and </a:t>
            </a:r>
            <a:r>
              <a:rPr lang="en-US" sz="2800" dirty="0" err="1" smtClean="0">
                <a:solidFill>
                  <a:srgbClr val="FF0000"/>
                </a:solidFill>
              </a:rPr>
              <a:t>Amikacin</a:t>
            </a:r>
            <a:r>
              <a:rPr lang="en-US" sz="2800" i="1" dirty="0" smtClean="0"/>
              <a:t> </a:t>
            </a:r>
            <a:r>
              <a:rPr lang="en-US" sz="2800" dirty="0" smtClean="0"/>
              <a:t>are</a:t>
            </a:r>
            <a:r>
              <a:rPr lang="en-US" sz="2800" i="1" dirty="0" smtClean="0"/>
              <a:t> </a:t>
            </a:r>
            <a:r>
              <a:rPr lang="en-US" sz="2800" i="1" dirty="0" err="1" smtClean="0"/>
              <a:t>semisynthetic</a:t>
            </a:r>
            <a:r>
              <a:rPr lang="en-US" sz="2800" i="1" dirty="0" smtClean="0"/>
              <a:t> </a:t>
            </a:r>
            <a:r>
              <a:rPr lang="en-US" sz="2800" i="1" dirty="0" err="1" smtClean="0"/>
              <a:t>aminoglycoside</a:t>
            </a:r>
            <a:r>
              <a:rPr lang="en-US" sz="2800" i="1" dirty="0" smtClean="0"/>
              <a:t> </a:t>
            </a:r>
            <a:r>
              <a:rPr lang="en-US" sz="2800" dirty="0" smtClean="0"/>
              <a:t>preparations. </a:t>
            </a:r>
          </a:p>
          <a:p>
            <a:pPr algn="just" rtl="0">
              <a:lnSpc>
                <a:spcPct val="150000"/>
              </a:lnSpc>
              <a:buNone/>
            </a:pPr>
            <a:endParaRPr lang="en-US" sz="2800" dirty="0" smtClean="0"/>
          </a:p>
          <a:p>
            <a:pPr algn="just" rtl="0">
              <a:lnSpc>
                <a:spcPct val="150000"/>
              </a:lnSpc>
              <a:buNone/>
            </a:pPr>
            <a:r>
              <a:rPr lang="en-US" sz="2800" dirty="0" smtClean="0"/>
              <a:t>Resistance to </a:t>
            </a:r>
            <a:r>
              <a:rPr lang="en-US" sz="2800" dirty="0" err="1" smtClean="0"/>
              <a:t>aminoglycosides</a:t>
            </a:r>
            <a:r>
              <a:rPr lang="en-US" sz="2800" dirty="0" smtClean="0"/>
              <a:t> occurs when the drugs fail to penetrate the cytoplasm of the organism. </a:t>
            </a:r>
            <a:endParaRPr lang="ar-EG"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a:bodyPr>
          <a:lstStyle/>
          <a:p>
            <a:pPr algn="just" rtl="0">
              <a:lnSpc>
                <a:spcPct val="150000"/>
              </a:lnSpc>
              <a:buNone/>
            </a:pPr>
            <a:r>
              <a:rPr lang="en-US" sz="2800" dirty="0" smtClean="0"/>
              <a:t>Since penetration of the bacterial </a:t>
            </a:r>
            <a:r>
              <a:rPr lang="en-US" sz="2800" dirty="0" err="1" smtClean="0"/>
              <a:t>cytoplasmic</a:t>
            </a:r>
            <a:r>
              <a:rPr lang="en-US" sz="2800" dirty="0" smtClean="0"/>
              <a:t> membrane is an oxygen-dependent, active process, strictly anaerobic bacteria and facultative bacteria under anaerobic conditions are highly resistant. </a:t>
            </a:r>
          </a:p>
          <a:p>
            <a:pPr algn="just" rtl="0">
              <a:lnSpc>
                <a:spcPct val="150000"/>
              </a:lnSpc>
              <a:buNone/>
            </a:pPr>
            <a:r>
              <a:rPr lang="en-US" sz="2800" dirty="0" smtClean="0"/>
              <a:t>Bacteria can also become resistant to </a:t>
            </a:r>
            <a:r>
              <a:rPr lang="en-US" sz="2800" dirty="0" err="1" smtClean="0"/>
              <a:t>aminoglycosides</a:t>
            </a:r>
            <a:r>
              <a:rPr lang="en-US" sz="2800" dirty="0" smtClean="0"/>
              <a:t> by the production of  enzymes that inactivate or destroy these agents. </a:t>
            </a:r>
          </a:p>
          <a:p>
            <a:pPr algn="just" rtl="0">
              <a:lnSpc>
                <a:spcPct val="150000"/>
              </a:lnSpc>
              <a:buNone/>
            </a:pPr>
            <a:endParaRPr lang="ar-EG" sz="2800" dirty="0" smtClean="0"/>
          </a:p>
          <a:p>
            <a:pPr>
              <a:lnSpc>
                <a:spcPct val="150000"/>
              </a:lnSpc>
            </a:pPr>
            <a:endParaRPr lang="ar-EG"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a:bodyPr>
          <a:lstStyle/>
          <a:p>
            <a:pPr algn="just" rtl="0">
              <a:lnSpc>
                <a:spcPct val="170000"/>
              </a:lnSpc>
              <a:buNone/>
            </a:pPr>
            <a:r>
              <a:rPr lang="en-US" sz="2800" dirty="0" err="1" smtClean="0"/>
              <a:t>Aminoglycosides</a:t>
            </a:r>
            <a:r>
              <a:rPr lang="en-US" sz="2800" dirty="0" smtClean="0"/>
              <a:t> are used topically for treatment of bacterial conjunctivitis, bacterial keratitis and infections of the external eye and its </a:t>
            </a:r>
            <a:r>
              <a:rPr lang="en-US" sz="2800" dirty="0" err="1" smtClean="0"/>
              <a:t>adnexa</a:t>
            </a:r>
            <a:r>
              <a:rPr lang="en-US" sz="2800" dirty="0" smtClean="0"/>
              <a:t> caused by susceptible gram-negative bacteria and pseudomonas. </a:t>
            </a:r>
          </a:p>
          <a:p>
            <a:pPr algn="just" rtl="0">
              <a:lnSpc>
                <a:spcPct val="170000"/>
              </a:lnSpc>
              <a:buNone/>
            </a:pPr>
            <a:r>
              <a:rPr lang="en-US" sz="2800" dirty="0" smtClean="0"/>
              <a:t>They have little activity against anaerobic organisms and gram-positive bacteria. </a:t>
            </a:r>
            <a:endParaRPr lang="ar-EG"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785794"/>
            <a:ext cx="8226425" cy="5126055"/>
          </a:xfrm>
        </p:spPr>
        <p:txBody>
          <a:bodyPr/>
          <a:lstStyle/>
          <a:p>
            <a:pPr algn="just" rtl="0">
              <a:lnSpc>
                <a:spcPct val="150000"/>
              </a:lnSpc>
              <a:buNone/>
            </a:pPr>
            <a:r>
              <a:rPr lang="en-US" sz="2800" dirty="0" smtClean="0"/>
              <a:t>Most gram-negative organisms that possess plasmid-mediated </a:t>
            </a:r>
            <a:r>
              <a:rPr lang="en-US" sz="2800" dirty="0" err="1" smtClean="0"/>
              <a:t>aminoglycoside</a:t>
            </a:r>
            <a:r>
              <a:rPr lang="en-US" sz="2800" dirty="0" smtClean="0"/>
              <a:t> modifying enzymes will be resistant to both </a:t>
            </a:r>
            <a:r>
              <a:rPr lang="en-US" sz="2800" dirty="0" err="1" smtClean="0"/>
              <a:t>gentamicin</a:t>
            </a:r>
            <a:r>
              <a:rPr lang="en-US" sz="2800" dirty="0" smtClean="0"/>
              <a:t> and </a:t>
            </a:r>
            <a:r>
              <a:rPr lang="en-US" sz="2800" dirty="0" err="1" smtClean="0"/>
              <a:t>tobramycin</a:t>
            </a:r>
            <a:r>
              <a:rPr lang="en-US" sz="2800" dirty="0" smtClean="0"/>
              <a:t>. </a:t>
            </a:r>
          </a:p>
          <a:p>
            <a:pPr algn="just" rtl="0">
              <a:lnSpc>
                <a:spcPct val="150000"/>
              </a:lnSpc>
              <a:buNone/>
            </a:pPr>
            <a:r>
              <a:rPr lang="en-US" sz="2800" dirty="0" smtClean="0"/>
              <a:t>However, bacterial susceptibility studies demonstrate that in some cases, microorganisms resistant to </a:t>
            </a:r>
            <a:r>
              <a:rPr lang="en-US" sz="2800" dirty="0" err="1" smtClean="0"/>
              <a:t>gentamicin</a:t>
            </a:r>
            <a:r>
              <a:rPr lang="en-US" sz="2800" dirty="0" smtClean="0"/>
              <a:t> retain susceptibility to </a:t>
            </a:r>
            <a:r>
              <a:rPr lang="en-US" sz="2800" dirty="0" err="1" smtClean="0"/>
              <a:t>tobramycin</a:t>
            </a:r>
            <a:r>
              <a:rPr lang="en-US" sz="2800" dirty="0" smtClean="0"/>
              <a:t>.  </a:t>
            </a:r>
            <a:endParaRPr lang="ar-EG" sz="2800" dirty="0" smtClean="0"/>
          </a:p>
          <a:p>
            <a:pPr algn="just" rtl="0">
              <a:lnSpc>
                <a:spcPct val="150000"/>
              </a:lnSpc>
              <a:buNone/>
            </a:pPr>
            <a:endParaRPr lang="ar-EG"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229600" cy="5454657"/>
          </a:xfrm>
        </p:spPr>
        <p:txBody>
          <a:bodyPr>
            <a:noAutofit/>
          </a:bodyPr>
          <a:lstStyle/>
          <a:p>
            <a:pPr algn="just" rtl="0">
              <a:lnSpc>
                <a:spcPct val="160000"/>
              </a:lnSpc>
              <a:buNone/>
            </a:pPr>
            <a:r>
              <a:rPr lang="en-US" sz="2800" dirty="0" smtClean="0"/>
              <a:t>Because of a</a:t>
            </a:r>
            <a:r>
              <a:rPr lang="en-US" sz="2800" b="1" dirty="0" smtClean="0"/>
              <a:t> </a:t>
            </a:r>
            <a:r>
              <a:rPr lang="en-US" sz="2800" dirty="0" smtClean="0"/>
              <a:t>chemical modification, </a:t>
            </a:r>
            <a:r>
              <a:rPr lang="en-US" sz="2800" dirty="0" err="1" smtClean="0"/>
              <a:t>amikacin</a:t>
            </a:r>
            <a:r>
              <a:rPr lang="en-US" sz="2800" dirty="0" smtClean="0"/>
              <a:t> is protected from </a:t>
            </a:r>
            <a:r>
              <a:rPr lang="en-US" sz="2800" dirty="0" err="1" smtClean="0"/>
              <a:t>aminoglycoside</a:t>
            </a:r>
            <a:r>
              <a:rPr lang="en-US" sz="2800" dirty="0" smtClean="0"/>
              <a:t> inactivating enzymes and thus is the preferred drug for treatment of gram-negative infections in which resistance to both </a:t>
            </a:r>
            <a:r>
              <a:rPr lang="en-US" sz="2800" dirty="0" err="1" smtClean="0"/>
              <a:t>gentamicin</a:t>
            </a:r>
            <a:r>
              <a:rPr lang="en-US" sz="2800" dirty="0" smtClean="0"/>
              <a:t> and </a:t>
            </a:r>
            <a:r>
              <a:rPr lang="en-US" sz="2800" dirty="0" err="1" smtClean="0"/>
              <a:t>tobramycin</a:t>
            </a:r>
            <a:r>
              <a:rPr lang="en-US" sz="2800" dirty="0" smtClean="0"/>
              <a:t> occurs. </a:t>
            </a:r>
          </a:p>
          <a:p>
            <a:pPr algn="just" rtl="0">
              <a:lnSpc>
                <a:spcPct val="160000"/>
              </a:lnSpc>
              <a:buNone/>
            </a:pPr>
            <a:r>
              <a:rPr lang="en-US" sz="2800" dirty="0" smtClean="0"/>
              <a:t>In cases of bacterial conjunctivitis, commercially available </a:t>
            </a:r>
            <a:r>
              <a:rPr lang="en-US" sz="2800" dirty="0" err="1" smtClean="0"/>
              <a:t>gentamicin</a:t>
            </a:r>
            <a:r>
              <a:rPr lang="en-US" sz="2800" dirty="0" smtClean="0"/>
              <a:t>, </a:t>
            </a:r>
            <a:r>
              <a:rPr lang="en-US" sz="2800" dirty="0" err="1" smtClean="0"/>
              <a:t>tobramycin</a:t>
            </a:r>
            <a:r>
              <a:rPr lang="en-US" sz="2800" dirty="0" smtClean="0"/>
              <a:t> or </a:t>
            </a:r>
            <a:r>
              <a:rPr lang="en-US" sz="2800" dirty="0" err="1" smtClean="0"/>
              <a:t>amikacin</a:t>
            </a:r>
            <a:r>
              <a:rPr lang="en-US" sz="2800" dirty="0" smtClean="0"/>
              <a:t> </a:t>
            </a:r>
            <a:r>
              <a:rPr lang="en-US" sz="2800" dirty="0" err="1" smtClean="0"/>
              <a:t>eyedrops</a:t>
            </a:r>
            <a:r>
              <a:rPr lang="en-US" sz="2800" dirty="0" smtClean="0"/>
              <a:t> may be instilled four times daily. </a:t>
            </a:r>
            <a:endParaRPr lang="ar-EG" sz="2800" dirty="0" smtClean="0"/>
          </a:p>
          <a:p>
            <a:pPr algn="just" rtl="0">
              <a:lnSpc>
                <a:spcPct val="160000"/>
              </a:lnSpc>
              <a:buNone/>
            </a:pPr>
            <a:endParaRPr lang="ar-EG"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Autofit/>
          </a:bodyPr>
          <a:lstStyle/>
          <a:p>
            <a:pPr algn="just" rtl="0">
              <a:lnSpc>
                <a:spcPct val="200000"/>
              </a:lnSpc>
              <a:buNone/>
            </a:pPr>
            <a:r>
              <a:rPr lang="en-US" sz="3200" dirty="0" smtClean="0"/>
              <a:t>When two different eye drops are required at the same time, dilution and overflow may occur when one immediately follows the other; an interval of 10-15 minutes should be allowed between the two applications. </a:t>
            </a:r>
            <a:endParaRPr lang="ar-EG"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357166"/>
            <a:ext cx="8226425" cy="5929354"/>
          </a:xfrm>
        </p:spPr>
        <p:txBody>
          <a:bodyPr/>
          <a:lstStyle/>
          <a:p>
            <a:pPr algn="just" rtl="0">
              <a:lnSpc>
                <a:spcPct val="200000"/>
              </a:lnSpc>
              <a:buNone/>
            </a:pPr>
            <a:r>
              <a:rPr lang="en-US" sz="2800" dirty="0" smtClean="0"/>
              <a:t>However, bacterial corneal ulcers require significantly higher concentrations of topical drops than are commercially available along with frequent dosing every 30 to 60 minutes. Highly concentrated, fortified preparations can be prepared, from intravenous preparations, soon before use, due to a limited shelf-life.</a:t>
            </a:r>
          </a:p>
          <a:p>
            <a:pPr algn="just" rtl="0">
              <a:lnSpc>
                <a:spcPct val="200000"/>
              </a:lnSpc>
              <a:buNone/>
            </a:pPr>
            <a:endParaRPr lang="ar-EG"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a:bodyPr>
          <a:lstStyle/>
          <a:p>
            <a:pPr algn="just" rtl="0">
              <a:lnSpc>
                <a:spcPct val="150000"/>
              </a:lnSpc>
              <a:buNone/>
            </a:pPr>
            <a:r>
              <a:rPr lang="en-US" sz="2600" dirty="0" smtClean="0">
                <a:solidFill>
                  <a:srgbClr val="FF0000"/>
                </a:solidFill>
              </a:rPr>
              <a:t>Neomycin</a:t>
            </a:r>
            <a:r>
              <a:rPr lang="en-US" sz="2600" dirty="0" smtClean="0"/>
              <a:t>, the oldest of the ocular </a:t>
            </a:r>
            <a:r>
              <a:rPr lang="en-US" sz="2600" dirty="0" err="1" smtClean="0"/>
              <a:t>aminoglycosides</a:t>
            </a:r>
            <a:r>
              <a:rPr lang="en-US" sz="2600" dirty="0" smtClean="0"/>
              <a:t>, is rarely used alone, but is widely used as prophylaxis in combination with corticosteroids following ocular surgery. Neomycin possess </a:t>
            </a:r>
            <a:r>
              <a:rPr lang="en-US" sz="2600" dirty="0" err="1" smtClean="0"/>
              <a:t>antiprotozoal</a:t>
            </a:r>
            <a:r>
              <a:rPr lang="en-US" sz="2600" dirty="0" smtClean="0"/>
              <a:t> activity and is normally used in combination with other agents in the treatment of </a:t>
            </a:r>
            <a:r>
              <a:rPr lang="en-US" sz="2600" i="1" dirty="0" err="1" smtClean="0"/>
              <a:t>Acanthamoeba</a:t>
            </a:r>
            <a:r>
              <a:rPr lang="en-US" sz="2600" i="1" dirty="0" smtClean="0"/>
              <a:t> keratitis</a:t>
            </a:r>
            <a:r>
              <a:rPr lang="en-US" sz="2600" dirty="0" smtClean="0"/>
              <a:t>. Topical ocular application of neomycin frequently results in sensitization to the drug, which can lead to contact dermatitis in approximately 4% of patients.</a:t>
            </a:r>
          </a:p>
          <a:p>
            <a:pPr algn="just" rtl="0">
              <a:lnSpc>
                <a:spcPct val="150000"/>
              </a:lnSpc>
              <a:buNone/>
            </a:pPr>
            <a:endParaRPr lang="ar-EG" sz="2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226425" cy="5786478"/>
          </a:xfrm>
        </p:spPr>
        <p:txBody>
          <a:bodyPr/>
          <a:lstStyle/>
          <a:p>
            <a:pPr algn="just" rtl="0">
              <a:lnSpc>
                <a:spcPct val="150000"/>
              </a:lnSpc>
              <a:buNone/>
            </a:pPr>
            <a:r>
              <a:rPr lang="en-US" sz="2600" dirty="0" err="1" smtClean="0">
                <a:solidFill>
                  <a:srgbClr val="FF0000"/>
                </a:solidFill>
              </a:rPr>
              <a:t>Tobramycin</a:t>
            </a:r>
            <a:r>
              <a:rPr lang="en-US" sz="2600" dirty="0" smtClean="0"/>
              <a:t> is marketed as a 0.3% ophthalmic solution and ointment. Like the others in this class, it has a broad spectrum. It is slightly more effective than </a:t>
            </a:r>
            <a:r>
              <a:rPr lang="en-US" sz="2600" dirty="0" err="1" smtClean="0"/>
              <a:t>gentamicin</a:t>
            </a:r>
            <a:r>
              <a:rPr lang="en-US" sz="2600" dirty="0" smtClean="0"/>
              <a:t>, especially against </a:t>
            </a:r>
            <a:r>
              <a:rPr lang="en-US" sz="2600" i="1" dirty="0" smtClean="0"/>
              <a:t>Pseudomonas </a:t>
            </a:r>
            <a:r>
              <a:rPr lang="en-US" sz="2600" i="1" dirty="0" err="1" smtClean="0"/>
              <a:t>aeruginosa</a:t>
            </a:r>
            <a:r>
              <a:rPr lang="en-US" sz="2600" i="1" dirty="0" smtClean="0"/>
              <a:t>. Another benefit of </a:t>
            </a:r>
            <a:r>
              <a:rPr lang="en-US" sz="2600" i="1" dirty="0" err="1" smtClean="0"/>
              <a:t>tobramycin</a:t>
            </a:r>
            <a:r>
              <a:rPr lang="en-US" sz="2600" i="1" dirty="0" smtClean="0"/>
              <a:t> is that it is less toxic than </a:t>
            </a:r>
            <a:r>
              <a:rPr lang="en-US" sz="2600" dirty="0" err="1" smtClean="0"/>
              <a:t>gentamicin</a:t>
            </a:r>
            <a:r>
              <a:rPr lang="en-US" sz="2600" dirty="0" smtClean="0"/>
              <a:t>. Though bacteria are developing increased resistance to it, </a:t>
            </a:r>
            <a:r>
              <a:rPr lang="en-US" sz="2600" dirty="0" err="1" smtClean="0"/>
              <a:t>tobramycin</a:t>
            </a:r>
            <a:r>
              <a:rPr lang="en-US" sz="2600" dirty="0" smtClean="0"/>
              <a:t> is still the drug of choice for many ocular infections.</a:t>
            </a:r>
            <a:endParaRPr lang="ar-EG" sz="2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a:bodyPr>
          <a:lstStyle/>
          <a:p>
            <a:pPr algn="just" rtl="0">
              <a:lnSpc>
                <a:spcPct val="150000"/>
              </a:lnSpc>
              <a:buNone/>
            </a:pPr>
            <a:r>
              <a:rPr lang="en-US" sz="2800" b="1" dirty="0" err="1" smtClean="0">
                <a:solidFill>
                  <a:srgbClr val="FF0000"/>
                </a:solidFill>
              </a:rPr>
              <a:t>Chloramphenicol</a:t>
            </a:r>
            <a:endParaRPr lang="en-US" sz="2800" b="1" dirty="0" smtClean="0"/>
          </a:p>
          <a:p>
            <a:pPr algn="just" rtl="0">
              <a:lnSpc>
                <a:spcPct val="150000"/>
              </a:lnSpc>
              <a:buNone/>
            </a:pPr>
            <a:r>
              <a:rPr lang="en-US" sz="2800" dirty="0" smtClean="0"/>
              <a:t> a broad spectrum </a:t>
            </a:r>
            <a:r>
              <a:rPr lang="en-US" sz="2800" dirty="0" err="1" smtClean="0"/>
              <a:t>bacteriostatic</a:t>
            </a:r>
            <a:r>
              <a:rPr lang="en-US" sz="2800" dirty="0" smtClean="0"/>
              <a:t> antibiotic was introduced into clinical use in 1948. Originally isolated from </a:t>
            </a:r>
            <a:r>
              <a:rPr lang="en-US" sz="2800" i="1" dirty="0" err="1" smtClean="0"/>
              <a:t>Streptomyces</a:t>
            </a:r>
            <a:r>
              <a:rPr lang="en-US" sz="2800" i="1" dirty="0" smtClean="0"/>
              <a:t> </a:t>
            </a:r>
            <a:r>
              <a:rPr lang="en-US" sz="2800" i="1" dirty="0" err="1" smtClean="0"/>
              <a:t>venezuelae</a:t>
            </a:r>
            <a:r>
              <a:rPr lang="en-US" sz="2800" i="1" dirty="0" smtClean="0"/>
              <a:t>, </a:t>
            </a:r>
            <a:r>
              <a:rPr lang="en-US" sz="2800" dirty="0" smtClean="0"/>
              <a:t>it is now mainly produced synthetically. It is highly active against most </a:t>
            </a:r>
            <a:r>
              <a:rPr lang="en-US" sz="2800" dirty="0" err="1" smtClean="0"/>
              <a:t>gramnegative</a:t>
            </a:r>
            <a:r>
              <a:rPr lang="en-US" sz="2800" dirty="0" smtClean="0"/>
              <a:t> and gram-positive pathogens, </a:t>
            </a:r>
            <a:r>
              <a:rPr lang="en-US" sz="2800" dirty="0" err="1" smtClean="0"/>
              <a:t>Rickettsia</a:t>
            </a:r>
            <a:r>
              <a:rPr lang="en-US" sz="2800" dirty="0" smtClean="0"/>
              <a:t> and </a:t>
            </a:r>
            <a:r>
              <a:rPr lang="en-US" sz="2800" dirty="0" err="1" smtClean="0"/>
              <a:t>Mycoplasma</a:t>
            </a:r>
            <a:r>
              <a:rPr lang="en-US" sz="2800" dirty="0"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428604"/>
            <a:ext cx="8226425" cy="5483245"/>
          </a:xfrm>
        </p:spPr>
        <p:txBody>
          <a:bodyPr/>
          <a:lstStyle/>
          <a:p>
            <a:pPr algn="just" rtl="0">
              <a:lnSpc>
                <a:spcPct val="150000"/>
              </a:lnSpc>
              <a:buNone/>
            </a:pPr>
            <a:r>
              <a:rPr lang="en-US" sz="2800" dirty="0" err="1" smtClean="0"/>
              <a:t>Enterobacteriaceae</a:t>
            </a:r>
            <a:r>
              <a:rPr lang="en-US" sz="2800" dirty="0" smtClean="0"/>
              <a:t> show variable resistance and </a:t>
            </a:r>
            <a:r>
              <a:rPr lang="en-US" sz="2800" i="1" dirty="0" smtClean="0"/>
              <a:t>Pseudomonas </a:t>
            </a:r>
            <a:r>
              <a:rPr lang="en-US" sz="2800" i="1" dirty="0" err="1" smtClean="0"/>
              <a:t>aeruginosa</a:t>
            </a:r>
            <a:r>
              <a:rPr lang="en-US" sz="2800" i="1" dirty="0" smtClean="0"/>
              <a:t> and </a:t>
            </a:r>
            <a:r>
              <a:rPr lang="en-US" sz="2800" dirty="0" err="1" smtClean="0"/>
              <a:t>mycobacteria</a:t>
            </a:r>
            <a:r>
              <a:rPr lang="en-US" sz="2800" dirty="0" smtClean="0"/>
              <a:t> are usually resistant.8 </a:t>
            </a:r>
            <a:r>
              <a:rPr lang="en-US" sz="2800" dirty="0" err="1" smtClean="0"/>
              <a:t>Chloramphenicol</a:t>
            </a:r>
            <a:r>
              <a:rPr lang="en-US" sz="2800" dirty="0" smtClean="0"/>
              <a:t> inhibits protein synthesis by reversibly binding to the 50S ribosomal subunit of bacteria, and, to a lesser degree, to mammalian cells. </a:t>
            </a:r>
            <a:r>
              <a:rPr lang="en-US" sz="2800" dirty="0" err="1" smtClean="0"/>
              <a:t>Chloramphenicol</a:t>
            </a:r>
            <a:r>
              <a:rPr lang="en-US" sz="2800" dirty="0" smtClean="0"/>
              <a:t> appears to prevent the binding of the amino acid containing </a:t>
            </a:r>
            <a:r>
              <a:rPr lang="en-US" sz="2800" dirty="0" err="1" smtClean="0"/>
              <a:t>tRNA</a:t>
            </a:r>
            <a:r>
              <a:rPr lang="en-US" sz="2800" dirty="0" smtClean="0"/>
              <a:t> to the acceptor site on the 50S ribosome</a:t>
            </a:r>
            <a:endParaRPr lang="ar-EG" sz="2800" dirty="0" smtClean="0"/>
          </a:p>
          <a:p>
            <a:pPr algn="just" rtl="0">
              <a:lnSpc>
                <a:spcPct val="150000"/>
              </a:lnSpc>
              <a:buNone/>
            </a:pPr>
            <a:endParaRPr lang="ar-EG"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554683"/>
          </a:xfrm>
        </p:spPr>
        <p:txBody>
          <a:bodyPr>
            <a:noAutofit/>
          </a:bodyPr>
          <a:lstStyle/>
          <a:p>
            <a:pPr algn="just" rtl="0">
              <a:lnSpc>
                <a:spcPct val="150000"/>
              </a:lnSpc>
              <a:buNone/>
            </a:pPr>
            <a:r>
              <a:rPr lang="en-US" dirty="0" smtClean="0"/>
              <a:t>Due to the reversible binding, </a:t>
            </a:r>
            <a:r>
              <a:rPr lang="en-US" dirty="0" err="1" smtClean="0"/>
              <a:t>chloramphenicol</a:t>
            </a:r>
            <a:r>
              <a:rPr lang="en-US" dirty="0" smtClean="0"/>
              <a:t> is </a:t>
            </a:r>
            <a:r>
              <a:rPr lang="en-US" dirty="0" err="1" smtClean="0"/>
              <a:t>bacteriostatic</a:t>
            </a:r>
            <a:r>
              <a:rPr lang="en-US" dirty="0" smtClean="0"/>
              <a:t>. </a:t>
            </a:r>
            <a:r>
              <a:rPr lang="en-US" dirty="0" err="1" smtClean="0"/>
              <a:t>Chloramphenicol</a:t>
            </a:r>
            <a:r>
              <a:rPr lang="en-US" dirty="0" smtClean="0"/>
              <a:t> is an ideal drug for topical use. It penetrates well into the aqueous humor after topical application, has low ocular surface toxicity, and relatively low rates of development of resistance. It is the gold standard for the treatment of conjunctivitis against which other topical treatments are tested. Bone marrow </a:t>
            </a:r>
            <a:r>
              <a:rPr lang="en-US" dirty="0" err="1" smtClean="0"/>
              <a:t>hypoplasia</a:t>
            </a:r>
            <a:r>
              <a:rPr lang="en-US" dirty="0" smtClean="0"/>
              <a:t> including </a:t>
            </a:r>
            <a:r>
              <a:rPr lang="en-US" dirty="0" err="1" smtClean="0"/>
              <a:t>aplastic</a:t>
            </a:r>
            <a:r>
              <a:rPr lang="en-US" dirty="0" smtClean="0"/>
              <a:t> anemia and death has been reported following systemic administration, but topical </a:t>
            </a:r>
            <a:r>
              <a:rPr lang="en-US" dirty="0" err="1" smtClean="0"/>
              <a:t>chloramphenicol</a:t>
            </a:r>
            <a:r>
              <a:rPr lang="en-US" dirty="0" smtClean="0"/>
              <a:t> does not appear to present such a substantial risk.</a:t>
            </a:r>
            <a:endParaRPr lang="ar-EG"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a:bodyPr>
          <a:lstStyle/>
          <a:p>
            <a:pPr algn="just" rtl="0">
              <a:lnSpc>
                <a:spcPct val="150000"/>
              </a:lnSpc>
              <a:buNone/>
            </a:pPr>
            <a:r>
              <a:rPr lang="en-US" dirty="0" err="1" smtClean="0"/>
              <a:t>Chloramphenicol</a:t>
            </a:r>
            <a:r>
              <a:rPr lang="en-US" dirty="0" smtClean="0"/>
              <a:t> is particularly effective against </a:t>
            </a:r>
            <a:r>
              <a:rPr lang="en-US" i="1" dirty="0" err="1" smtClean="0"/>
              <a:t>Haemophilus</a:t>
            </a:r>
            <a:r>
              <a:rPr lang="en-US" i="1" dirty="0" smtClean="0"/>
              <a:t> </a:t>
            </a:r>
            <a:r>
              <a:rPr lang="en-US" i="1" dirty="0" err="1" smtClean="0"/>
              <a:t>influenzae</a:t>
            </a:r>
            <a:r>
              <a:rPr lang="en-US" i="1" dirty="0" smtClean="0"/>
              <a:t> and topical preparations are used to treat infections </a:t>
            </a:r>
            <a:r>
              <a:rPr lang="en-US" dirty="0" smtClean="0"/>
              <a:t>caused by </a:t>
            </a:r>
            <a:r>
              <a:rPr lang="en-US" i="1" dirty="0" smtClean="0"/>
              <a:t>H. </a:t>
            </a:r>
            <a:r>
              <a:rPr lang="en-US" i="1" dirty="0" err="1" smtClean="0"/>
              <a:t>influenzae</a:t>
            </a:r>
            <a:r>
              <a:rPr lang="en-US" i="1" dirty="0" smtClean="0"/>
              <a:t>, S. </a:t>
            </a:r>
            <a:r>
              <a:rPr lang="en-US" i="1" dirty="0" err="1" smtClean="0"/>
              <a:t>aureus</a:t>
            </a:r>
            <a:r>
              <a:rPr lang="en-US" i="1" dirty="0" smtClean="0"/>
              <a:t>, Streptococcus species including S. </a:t>
            </a:r>
            <a:r>
              <a:rPr lang="en-US" i="1" dirty="0" err="1" smtClean="0"/>
              <a:t>pneumoniae</a:t>
            </a:r>
            <a:r>
              <a:rPr lang="en-US" i="1" dirty="0" smtClean="0"/>
              <a:t>, E. coli, </a:t>
            </a:r>
            <a:r>
              <a:rPr lang="en-US" i="1" dirty="0" err="1" smtClean="0"/>
              <a:t>Klebsiella</a:t>
            </a:r>
            <a:r>
              <a:rPr lang="en-US" i="1" dirty="0" smtClean="0"/>
              <a:t>, </a:t>
            </a:r>
            <a:r>
              <a:rPr lang="en-US" i="1" dirty="0" err="1" smtClean="0"/>
              <a:t>Enterobacter</a:t>
            </a:r>
            <a:r>
              <a:rPr lang="en-US" i="1" dirty="0" smtClean="0"/>
              <a:t>, </a:t>
            </a:r>
            <a:r>
              <a:rPr lang="en-US" i="1" dirty="0" err="1" smtClean="0"/>
              <a:t>Neisseria</a:t>
            </a:r>
            <a:r>
              <a:rPr lang="en-US" i="1" dirty="0" smtClean="0"/>
              <a:t> and </a:t>
            </a:r>
            <a:r>
              <a:rPr lang="en-US" i="1" dirty="0" err="1" smtClean="0"/>
              <a:t>Moraxella</a:t>
            </a:r>
            <a:r>
              <a:rPr lang="en-US" i="1" dirty="0" smtClean="0"/>
              <a:t> species. The usual dose </a:t>
            </a:r>
            <a:r>
              <a:rPr lang="en-US" dirty="0" smtClean="0"/>
              <a:t>of </a:t>
            </a:r>
            <a:r>
              <a:rPr lang="en-US" dirty="0" err="1" smtClean="0"/>
              <a:t>chloramphenicol</a:t>
            </a:r>
            <a:r>
              <a:rPr lang="en-US" dirty="0" smtClean="0"/>
              <a:t> solution is 1% drop to the affected eye 2 to 4 times a day or as often as advised or 1% ointment placed in the lower </a:t>
            </a:r>
            <a:r>
              <a:rPr lang="en-US" dirty="0" err="1" smtClean="0"/>
              <a:t>conjunctival</a:t>
            </a:r>
            <a:r>
              <a:rPr lang="en-US" dirty="0" smtClean="0"/>
              <a:t> sac every 3 hours or less.1</a:t>
            </a:r>
            <a:endParaRPr lang="ar-EG" dirty="0" smtClean="0"/>
          </a:p>
          <a:p>
            <a:pPr algn="just" rtl="0">
              <a:lnSpc>
                <a:spcPct val="150000"/>
              </a:lnSpc>
              <a:buNone/>
            </a:pPr>
            <a:endParaRPr lang="ar-EG" dirty="0" smtClean="0"/>
          </a:p>
          <a:p>
            <a:pPr algn="just" rtl="0">
              <a:lnSpc>
                <a:spcPct val="150000"/>
              </a:lnSpc>
              <a:buNone/>
            </a:pPr>
            <a:endParaRPr lang="ar-EG"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a:bodyPr>
          <a:lstStyle/>
          <a:p>
            <a:pPr algn="just" rtl="0">
              <a:buNone/>
            </a:pPr>
            <a:r>
              <a:rPr lang="en-US" b="1" dirty="0" err="1" smtClean="0"/>
              <a:t>Polymixin</a:t>
            </a:r>
            <a:r>
              <a:rPr lang="en-US" b="1" dirty="0" smtClean="0"/>
              <a:t> B Sulfate</a:t>
            </a:r>
          </a:p>
          <a:p>
            <a:pPr algn="just" rtl="0">
              <a:buNone/>
            </a:pPr>
            <a:r>
              <a:rPr lang="en-US" dirty="0" err="1" smtClean="0"/>
              <a:t>Polymixin</a:t>
            </a:r>
            <a:r>
              <a:rPr lang="en-US" dirty="0" smtClean="0"/>
              <a:t> B sulfate is a polypeptide antibiotic derived from </a:t>
            </a:r>
            <a:r>
              <a:rPr lang="en-US" i="1" dirty="0" smtClean="0"/>
              <a:t>B. </a:t>
            </a:r>
            <a:r>
              <a:rPr lang="en-US" i="1" dirty="0" err="1" smtClean="0"/>
              <a:t>polymyxa</a:t>
            </a:r>
            <a:r>
              <a:rPr lang="en-US" i="1" dirty="0" smtClean="0"/>
              <a:t>. It </a:t>
            </a:r>
            <a:r>
              <a:rPr lang="en-US" dirty="0" smtClean="0"/>
              <a:t>has a bactericidal action against almost all gram-negative bacilli except the </a:t>
            </a:r>
            <a:r>
              <a:rPr lang="en-US" dirty="0" err="1" smtClean="0"/>
              <a:t>proteus</a:t>
            </a:r>
            <a:r>
              <a:rPr lang="en-US" dirty="0" smtClean="0"/>
              <a:t> </a:t>
            </a:r>
            <a:r>
              <a:rPr lang="en-US" dirty="0" smtClean="0"/>
              <a:t>group</a:t>
            </a:r>
            <a:r>
              <a:rPr lang="en-US" i="1" dirty="0" smtClean="0"/>
              <a:t>. </a:t>
            </a:r>
            <a:r>
              <a:rPr lang="en-US" i="1" dirty="0" smtClean="0"/>
              <a:t>All gram-positive bacteria, fungi, and </a:t>
            </a:r>
            <a:r>
              <a:rPr lang="en-US" i="1" dirty="0" smtClean="0"/>
              <a:t>gram negative </a:t>
            </a:r>
            <a:r>
              <a:rPr lang="en-US" dirty="0" err="1" smtClean="0"/>
              <a:t>cocci</a:t>
            </a:r>
            <a:r>
              <a:rPr lang="en-US" dirty="0" smtClean="0"/>
              <a:t> including </a:t>
            </a:r>
            <a:r>
              <a:rPr lang="en-US" i="1" dirty="0" smtClean="0"/>
              <a:t>N. </a:t>
            </a:r>
            <a:r>
              <a:rPr lang="en-US" i="1" dirty="0" err="1" smtClean="0"/>
              <a:t>gonorrhoae</a:t>
            </a:r>
            <a:r>
              <a:rPr lang="en-US" i="1" dirty="0" smtClean="0"/>
              <a:t> and N. </a:t>
            </a:r>
            <a:r>
              <a:rPr lang="en-US" i="1" dirty="0" err="1" smtClean="0"/>
              <a:t>meningitidis</a:t>
            </a:r>
            <a:r>
              <a:rPr lang="en-US" i="1" dirty="0" smtClean="0"/>
              <a:t> are resistant.</a:t>
            </a:r>
          </a:p>
          <a:p>
            <a:pPr algn="just" rtl="0">
              <a:buNone/>
            </a:pPr>
            <a:r>
              <a:rPr lang="en-US" dirty="0" err="1" smtClean="0"/>
              <a:t>Polymixins</a:t>
            </a:r>
            <a:r>
              <a:rPr lang="en-US" dirty="0" smtClean="0"/>
              <a:t> increase the permeability of bacterial cell membranes. Topical or </a:t>
            </a:r>
            <a:r>
              <a:rPr lang="en-US" dirty="0" err="1" smtClean="0"/>
              <a:t>subconjunctival</a:t>
            </a:r>
            <a:r>
              <a:rPr lang="en-US" dirty="0" smtClean="0"/>
              <a:t> administration of </a:t>
            </a:r>
            <a:r>
              <a:rPr lang="en-US" dirty="0" err="1" smtClean="0"/>
              <a:t>polymixin</a:t>
            </a:r>
            <a:r>
              <a:rPr lang="en-US" dirty="0" smtClean="0"/>
              <a:t> B is useful for treating acute infections caused by susceptible strains of </a:t>
            </a:r>
            <a:r>
              <a:rPr lang="en-US" i="1" dirty="0" smtClean="0"/>
              <a:t>Pseudomonas </a:t>
            </a:r>
            <a:r>
              <a:rPr lang="en-US" i="1" dirty="0" err="1" smtClean="0"/>
              <a:t>aeruginosa</a:t>
            </a:r>
            <a:r>
              <a:rPr lang="en-US" i="1" dirty="0" smtClean="0"/>
              <a:t>. </a:t>
            </a:r>
            <a:r>
              <a:rPr lang="en-US" dirty="0" smtClean="0"/>
              <a:t>he </a:t>
            </a:r>
            <a:r>
              <a:rPr lang="en-US" dirty="0" smtClean="0"/>
              <a:t>drug is contraindicated in persons with a prior history of hypersensitivity reactions to the </a:t>
            </a:r>
            <a:r>
              <a:rPr lang="en-US" dirty="0" err="1" smtClean="0"/>
              <a:t>polymixin</a:t>
            </a:r>
            <a:endParaRPr lang="ar-EG"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a:bodyPr>
          <a:lstStyle/>
          <a:p>
            <a:pPr algn="just" rtl="0">
              <a:lnSpc>
                <a:spcPct val="150000"/>
              </a:lnSpc>
              <a:buNone/>
            </a:pPr>
            <a:r>
              <a:rPr lang="en-US" b="1" dirty="0" smtClean="0"/>
              <a:t>chlortetracycline</a:t>
            </a:r>
          </a:p>
          <a:p>
            <a:pPr algn="just" rtl="0">
              <a:lnSpc>
                <a:spcPct val="150000"/>
              </a:lnSpc>
              <a:buNone/>
            </a:pPr>
            <a:r>
              <a:rPr lang="en-US" dirty="0" smtClean="0"/>
              <a:t>Since the discontinuation of tetracycline </a:t>
            </a:r>
            <a:r>
              <a:rPr lang="en-US" dirty="0" err="1" smtClean="0"/>
              <a:t>eyedrops</a:t>
            </a:r>
            <a:r>
              <a:rPr lang="en-US" dirty="0" smtClean="0"/>
              <a:t> and ointment, chlortetracycline eye ointment is the only tetracycline available for topical ocular use. Derived from </a:t>
            </a:r>
            <a:r>
              <a:rPr lang="en-US" i="1" dirty="0" err="1" smtClean="0"/>
              <a:t>Streptomyces</a:t>
            </a:r>
            <a:r>
              <a:rPr lang="en-US" i="1" dirty="0" smtClean="0"/>
              <a:t> </a:t>
            </a:r>
            <a:r>
              <a:rPr lang="en-US" i="1" dirty="0" err="1" smtClean="0"/>
              <a:t>aureofaciens</a:t>
            </a:r>
            <a:r>
              <a:rPr lang="en-US" i="1" dirty="0" smtClean="0"/>
              <a:t>, chlortetracycline is a broad spectrum, </a:t>
            </a:r>
            <a:r>
              <a:rPr lang="en-US" dirty="0" err="1" smtClean="0"/>
              <a:t>bacteriostatic</a:t>
            </a:r>
            <a:r>
              <a:rPr lang="en-US" dirty="0" smtClean="0"/>
              <a:t> antibiotic effective against a wide range of bacteria. Amongst the gram-positive organisms, </a:t>
            </a:r>
            <a:r>
              <a:rPr lang="en-US" i="1" dirty="0" smtClean="0"/>
              <a:t>Streptococcus </a:t>
            </a:r>
            <a:r>
              <a:rPr lang="en-US" i="1" dirty="0" err="1" smtClean="0"/>
              <a:t>pneumoniae</a:t>
            </a:r>
            <a:r>
              <a:rPr lang="en-US" i="1" dirty="0" smtClean="0"/>
              <a:t> is susceptible to </a:t>
            </a:r>
            <a:r>
              <a:rPr lang="en-US" dirty="0" smtClean="0"/>
              <a:t>chlortetracycline. </a:t>
            </a:r>
            <a:endParaRPr lang="ar-EG"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500042"/>
            <a:ext cx="8226425" cy="5626121"/>
          </a:xfrm>
        </p:spPr>
        <p:txBody>
          <a:bodyPr/>
          <a:lstStyle/>
          <a:p>
            <a:pPr algn="just" rtl="0">
              <a:lnSpc>
                <a:spcPct val="150000"/>
              </a:lnSpc>
              <a:buNone/>
            </a:pPr>
            <a:r>
              <a:rPr lang="en-US" dirty="0" smtClean="0"/>
              <a:t>It also inhibits </a:t>
            </a:r>
            <a:r>
              <a:rPr lang="en-US" dirty="0" err="1" smtClean="0"/>
              <a:t>coliforms</a:t>
            </a:r>
            <a:r>
              <a:rPr lang="en-US" dirty="0" smtClean="0"/>
              <a:t>, </a:t>
            </a:r>
            <a:r>
              <a:rPr lang="en-US" i="1" dirty="0" err="1" smtClean="0"/>
              <a:t>Haemophilus</a:t>
            </a:r>
            <a:r>
              <a:rPr lang="en-US" i="1" dirty="0" smtClean="0"/>
              <a:t> species, </a:t>
            </a:r>
            <a:r>
              <a:rPr lang="en-US" i="1" dirty="0" err="1" smtClean="0"/>
              <a:t>Neisseria</a:t>
            </a:r>
            <a:r>
              <a:rPr lang="en-US" i="1" dirty="0" smtClean="0"/>
              <a:t> </a:t>
            </a:r>
            <a:r>
              <a:rPr lang="en-US" dirty="0" smtClean="0"/>
              <a:t>species and most other gram-negative organisms except </a:t>
            </a:r>
            <a:r>
              <a:rPr lang="en-US" i="1" dirty="0" smtClean="0"/>
              <a:t>Pseudomonas </a:t>
            </a:r>
            <a:r>
              <a:rPr lang="en-US" i="1" dirty="0" err="1" smtClean="0"/>
              <a:t>aeruginosa</a:t>
            </a:r>
            <a:r>
              <a:rPr lang="en-US" i="1" dirty="0" smtClean="0"/>
              <a:t>. Since it is actively concentrated within phagocytes, chlortetracycline </a:t>
            </a:r>
            <a:r>
              <a:rPr lang="en-US" dirty="0" smtClean="0"/>
              <a:t>is useful against intracellular pathogens such as Chlamydia and is used in the treatment of trachoma (in conjunction with oral therapy). For topical use, the ointment (1%) is applied to the affected eye every 2 hours or more frequently as indicated by the severity of infection and the degree of the response</a:t>
            </a:r>
            <a:r>
              <a:rPr lang="en-US" dirty="0" smtClean="0"/>
              <a:t>.</a:t>
            </a:r>
            <a:endParaRPr lang="ar-EG"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500042"/>
            <a:ext cx="8226425" cy="5626121"/>
          </a:xfrm>
        </p:spPr>
        <p:txBody>
          <a:bodyPr/>
          <a:lstStyle/>
          <a:p>
            <a:pPr algn="just" rtl="0">
              <a:lnSpc>
                <a:spcPct val="200000"/>
              </a:lnSpc>
              <a:buNone/>
            </a:pPr>
            <a:r>
              <a:rPr lang="en-US" sz="2800" dirty="0" smtClean="0"/>
              <a:t>It is important that the patient does not squeeze the eye shut after administration of the drop, as this will eliminate the fluid from the </a:t>
            </a:r>
            <a:r>
              <a:rPr lang="en-US" sz="2800" dirty="0" err="1" smtClean="0"/>
              <a:t>conjunctival</a:t>
            </a:r>
            <a:r>
              <a:rPr lang="en-US" sz="2800" dirty="0" smtClean="0"/>
              <a:t> sac. If necessary, the lid should be gently held open for 1 to 2 minutes after a drop has been administered.</a:t>
            </a:r>
          </a:p>
          <a:p>
            <a:pPr algn="just" rtl="0">
              <a:lnSpc>
                <a:spcPct val="200000"/>
              </a:lnSpc>
              <a:buNone/>
            </a:pPr>
            <a:endParaRPr lang="ar-EG"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92500" lnSpcReduction="20000"/>
          </a:bodyPr>
          <a:lstStyle/>
          <a:p>
            <a:pPr algn="just" rtl="0">
              <a:buNone/>
            </a:pPr>
            <a:endParaRPr lang="en-US" dirty="0" smtClean="0"/>
          </a:p>
          <a:p>
            <a:pPr algn="just" rtl="0">
              <a:buNone/>
            </a:pPr>
            <a:r>
              <a:rPr lang="en-US" b="1" dirty="0" err="1" smtClean="0"/>
              <a:t>Fluoroquinolones</a:t>
            </a:r>
            <a:endParaRPr lang="en-US" b="1" dirty="0" smtClean="0"/>
          </a:p>
          <a:p>
            <a:pPr algn="just" rtl="0">
              <a:buNone/>
            </a:pPr>
            <a:r>
              <a:rPr lang="en-US" dirty="0" smtClean="0"/>
              <a:t>In 1963, </a:t>
            </a:r>
            <a:r>
              <a:rPr lang="en-US" dirty="0" err="1" smtClean="0"/>
              <a:t>nalidixic</a:t>
            </a:r>
            <a:r>
              <a:rPr lang="en-US" dirty="0" smtClean="0"/>
              <a:t> acid was discovered during </a:t>
            </a:r>
            <a:r>
              <a:rPr lang="en-US" dirty="0" err="1" smtClean="0"/>
              <a:t>chloroquine</a:t>
            </a:r>
            <a:r>
              <a:rPr lang="en-US" dirty="0" smtClean="0"/>
              <a:t> synthesis and was noted to have antibacterial properties, but it was excreted too quickly to have any significant systemic antibacterial effects. This problem was solved in 1967,however, by fluorinating the </a:t>
            </a:r>
            <a:r>
              <a:rPr lang="en-US" dirty="0" err="1" smtClean="0"/>
              <a:t>quinolones</a:t>
            </a:r>
            <a:r>
              <a:rPr lang="en-US" dirty="0" smtClean="0"/>
              <a:t>, which gave these compounds </a:t>
            </a:r>
            <a:r>
              <a:rPr lang="en-US" dirty="0" smtClean="0"/>
              <a:t>far greater </a:t>
            </a:r>
            <a:r>
              <a:rPr lang="en-US" dirty="0" smtClean="0"/>
              <a:t>antibacterial activity, therapeutic blood levels, and low toxicity</a:t>
            </a:r>
            <a:r>
              <a:rPr lang="en-US" dirty="0" smtClean="0"/>
              <a:t>. </a:t>
            </a:r>
            <a:r>
              <a:rPr lang="en-US" dirty="0" err="1" smtClean="0"/>
              <a:t>Fluoroquinolones</a:t>
            </a:r>
            <a:r>
              <a:rPr lang="en-US" dirty="0" smtClean="0"/>
              <a:t> are bactericidal and inhibit bacterial DNA synthesis by blocking the action of two of the </a:t>
            </a:r>
            <a:r>
              <a:rPr lang="en-US" dirty="0" err="1" smtClean="0"/>
              <a:t>topoisomerase</a:t>
            </a:r>
            <a:r>
              <a:rPr lang="en-US" dirty="0" smtClean="0"/>
              <a:t> enzymes, which are present only in bacteria. </a:t>
            </a:r>
            <a:r>
              <a:rPr lang="en-US" dirty="0" err="1" smtClean="0"/>
              <a:t>Topoisomerase</a:t>
            </a:r>
            <a:r>
              <a:rPr lang="en-US" dirty="0" smtClean="0"/>
              <a:t> II, also known as DNA </a:t>
            </a:r>
            <a:r>
              <a:rPr lang="en-US" dirty="0" err="1" smtClean="0"/>
              <a:t>gyrase</a:t>
            </a:r>
            <a:r>
              <a:rPr lang="en-US" dirty="0" smtClean="0"/>
              <a:t>, allows the uncoil </a:t>
            </a:r>
            <a:r>
              <a:rPr lang="en-US" dirty="0" err="1" smtClean="0"/>
              <a:t>ingand</a:t>
            </a:r>
            <a:r>
              <a:rPr lang="en-US" dirty="0" smtClean="0"/>
              <a:t> </a:t>
            </a:r>
            <a:r>
              <a:rPr lang="en-US" dirty="0" err="1" smtClean="0"/>
              <a:t>supercoiling</a:t>
            </a:r>
            <a:r>
              <a:rPr lang="en-US" dirty="0" smtClean="0"/>
              <a:t> of double-stranded DNA, and </a:t>
            </a:r>
            <a:r>
              <a:rPr lang="en-US" dirty="0" err="1" smtClean="0"/>
              <a:t>topoisomearse</a:t>
            </a:r>
            <a:r>
              <a:rPr lang="en-US" dirty="0" smtClean="0"/>
              <a:t> IV cleaves the doubled DNA of replicating DNA, allowing daughter cell formation. Bacteria can develop resistance to </a:t>
            </a:r>
            <a:r>
              <a:rPr lang="en-US" dirty="0" err="1" smtClean="0"/>
              <a:t>fluoroquinolones</a:t>
            </a:r>
            <a:r>
              <a:rPr lang="en-US" dirty="0" smtClean="0"/>
              <a:t> by altering their target enzymes, altering the permeability of the drug into the organism, increasing efflux pumps, and </a:t>
            </a:r>
            <a:r>
              <a:rPr lang="en-US" dirty="0" err="1" smtClean="0"/>
              <a:t>upregulating</a:t>
            </a:r>
            <a:r>
              <a:rPr lang="en-US" dirty="0" smtClean="0"/>
              <a:t> a gene conferring </a:t>
            </a:r>
            <a:r>
              <a:rPr lang="en-US" dirty="0" err="1" smtClean="0"/>
              <a:t>quinolone</a:t>
            </a:r>
            <a:r>
              <a:rPr lang="en-US" dirty="0" smtClean="0"/>
              <a:t> resistance.</a:t>
            </a:r>
          </a:p>
          <a:p>
            <a:pPr algn="just" rtl="0">
              <a:buNone/>
            </a:pPr>
            <a:endParaRPr lang="ar-EG"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a:bodyPr>
          <a:lstStyle/>
          <a:p>
            <a:pPr algn="just" rtl="0">
              <a:lnSpc>
                <a:spcPct val="150000"/>
              </a:lnSpc>
              <a:buNone/>
            </a:pPr>
            <a:r>
              <a:rPr lang="en-US" i="1" dirty="0" smtClean="0"/>
              <a:t>Second- and Third-Generation </a:t>
            </a:r>
            <a:r>
              <a:rPr lang="en-US" i="1" dirty="0" err="1" smtClean="0"/>
              <a:t>Fluoroquinolones</a:t>
            </a:r>
            <a:endParaRPr lang="en-US" i="1" dirty="0" smtClean="0"/>
          </a:p>
          <a:p>
            <a:pPr algn="just" rtl="0">
              <a:lnSpc>
                <a:spcPct val="150000"/>
              </a:lnSpc>
              <a:buNone/>
            </a:pPr>
            <a:r>
              <a:rPr lang="en-US" dirty="0" smtClean="0"/>
              <a:t>The second-generation </a:t>
            </a:r>
            <a:r>
              <a:rPr lang="en-US" dirty="0" err="1" smtClean="0"/>
              <a:t>fluoroquinolones</a:t>
            </a:r>
            <a:r>
              <a:rPr lang="en-US" dirty="0" smtClean="0"/>
              <a:t> include ciprofloxacin and </a:t>
            </a:r>
            <a:r>
              <a:rPr lang="en-US" dirty="0" err="1" smtClean="0"/>
              <a:t>ofloxacin</a:t>
            </a:r>
            <a:r>
              <a:rPr lang="en-US" dirty="0" smtClean="0"/>
              <a:t>, which have broad-spectrum coverage against gram-positive and gram </a:t>
            </a:r>
            <a:r>
              <a:rPr lang="en-US" dirty="0" smtClean="0"/>
              <a:t>negative bacteria</a:t>
            </a:r>
            <a:r>
              <a:rPr lang="en-US" dirty="0" smtClean="0"/>
              <a:t>. The initial ophthalmic use of the </a:t>
            </a:r>
            <a:r>
              <a:rPr lang="en-US" dirty="0" err="1" smtClean="0"/>
              <a:t>fluoroquinolones</a:t>
            </a:r>
            <a:r>
              <a:rPr lang="en-US" dirty="0" smtClean="0"/>
              <a:t> was to</a:t>
            </a:r>
            <a:r>
              <a:rPr lang="en-US" b="1" dirty="0" smtClean="0"/>
              <a:t> </a:t>
            </a:r>
            <a:r>
              <a:rPr lang="en-US" dirty="0" smtClean="0"/>
              <a:t>treat corneal and </a:t>
            </a:r>
            <a:r>
              <a:rPr lang="en-US" dirty="0" err="1" smtClean="0"/>
              <a:t>conjunctival</a:t>
            </a:r>
            <a:r>
              <a:rPr lang="en-US" dirty="0" smtClean="0"/>
              <a:t> infections; however, they have also gained </a:t>
            </a:r>
            <a:r>
              <a:rPr lang="en-US" dirty="0" smtClean="0"/>
              <a:t>wide acceptance </a:t>
            </a:r>
            <a:r>
              <a:rPr lang="en-US" dirty="0" smtClean="0"/>
              <a:t>in the prophylaxis of bacterial </a:t>
            </a:r>
            <a:r>
              <a:rPr lang="en-US" dirty="0" err="1" smtClean="0"/>
              <a:t>endophthalmitis</a:t>
            </a:r>
            <a:r>
              <a:rPr lang="en-US" dirty="0" smtClean="0"/>
              <a:t> after intraocular</a:t>
            </a:r>
          </a:p>
          <a:p>
            <a:pPr>
              <a:lnSpc>
                <a:spcPct val="150000"/>
              </a:lnSpc>
            </a:pPr>
            <a:endParaRPr lang="ar-EG"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92500"/>
          </a:bodyPr>
          <a:lstStyle/>
          <a:p>
            <a:pPr algn="just" rtl="0">
              <a:lnSpc>
                <a:spcPct val="150000"/>
              </a:lnSpc>
              <a:buNone/>
            </a:pPr>
            <a:r>
              <a:rPr lang="en-US" dirty="0" smtClean="0"/>
              <a:t>Ciprofloxacin, a second-generation </a:t>
            </a:r>
            <a:r>
              <a:rPr lang="en-US" dirty="0" err="1" smtClean="0"/>
              <a:t>fluoroquinolone</a:t>
            </a:r>
            <a:r>
              <a:rPr lang="en-US" dirty="0" smtClean="0"/>
              <a:t>, was approved in 1990 and is a solution of ciprofloxacin 0.3% with 0.006% BAK as a preservative and a pH of 4.5. </a:t>
            </a:r>
            <a:r>
              <a:rPr lang="en-US" dirty="0" err="1" smtClean="0"/>
              <a:t>Ofloxacin</a:t>
            </a:r>
            <a:r>
              <a:rPr lang="en-US" dirty="0" smtClean="0"/>
              <a:t>, a second-generation </a:t>
            </a:r>
            <a:r>
              <a:rPr lang="en-US" dirty="0" err="1" smtClean="0"/>
              <a:t>fluoroquinolone</a:t>
            </a:r>
            <a:r>
              <a:rPr lang="en-US" dirty="0" smtClean="0"/>
              <a:t>, contains </a:t>
            </a:r>
            <a:r>
              <a:rPr lang="en-US" dirty="0" err="1" smtClean="0"/>
              <a:t>ofloxacin</a:t>
            </a:r>
            <a:r>
              <a:rPr lang="en-US" dirty="0" smtClean="0"/>
              <a:t> 0.3% and 0.005% BAK and has a pH of 6.4.3 </a:t>
            </a:r>
            <a:r>
              <a:rPr lang="en-US" dirty="0" err="1" smtClean="0"/>
              <a:t>Ofloxacin</a:t>
            </a:r>
            <a:r>
              <a:rPr lang="en-US" dirty="0" smtClean="0"/>
              <a:t> has a greater solubility at neutral pH than ciprofloxacin allowing it to be constituted at a more physiologic pH and permitting less drug precipitation. Because </a:t>
            </a:r>
            <a:r>
              <a:rPr lang="en-US" dirty="0" err="1" smtClean="0"/>
              <a:t>ofloxacin</a:t>
            </a:r>
            <a:r>
              <a:rPr lang="en-US" dirty="0" smtClean="0"/>
              <a:t> is more </a:t>
            </a:r>
            <a:r>
              <a:rPr lang="en-US" dirty="0" err="1" smtClean="0"/>
              <a:t>lipophilic</a:t>
            </a:r>
            <a:r>
              <a:rPr lang="en-US" dirty="0" smtClean="0"/>
              <a:t> than ciprofloxacin, it has greater penetration through the corneal epithelium. Ciprofloxacin has a lower solubility at neutral pH, which can lead to corneal precipitates.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lnSpcReduction="10000"/>
          </a:bodyPr>
          <a:lstStyle/>
          <a:p>
            <a:pPr algn="just" rtl="0">
              <a:lnSpc>
                <a:spcPct val="150000"/>
              </a:lnSpc>
              <a:buNone/>
            </a:pPr>
            <a:r>
              <a:rPr lang="en-US" dirty="0" err="1" smtClean="0"/>
              <a:t>Levofloxacin</a:t>
            </a:r>
            <a:r>
              <a:rPr lang="en-US" dirty="0" smtClean="0"/>
              <a:t>, the L-isomer of </a:t>
            </a:r>
            <a:r>
              <a:rPr lang="en-US" dirty="0" err="1" smtClean="0"/>
              <a:t>ofloxacin</a:t>
            </a:r>
            <a:r>
              <a:rPr lang="en-US" dirty="0" smtClean="0"/>
              <a:t>, is considered a third-generation </a:t>
            </a:r>
            <a:r>
              <a:rPr lang="en-US" dirty="0" err="1" smtClean="0"/>
              <a:t>fluoroquinolone</a:t>
            </a:r>
            <a:r>
              <a:rPr lang="en-US" dirty="0" smtClean="0"/>
              <a:t>. It has a higher solubility at neutral pH, allowing for a higher concentration of medication, 0.5%. It has a pH of 6.5 and is preserved with 0.005% BAK. Adverse reactions to topical second-and third-generation </a:t>
            </a:r>
            <a:r>
              <a:rPr lang="en-US" dirty="0" err="1" smtClean="0"/>
              <a:t>fluoroquinolones</a:t>
            </a:r>
            <a:r>
              <a:rPr lang="en-US" dirty="0" smtClean="0"/>
              <a:t> are mild and include discomfort, </a:t>
            </a:r>
            <a:r>
              <a:rPr lang="en-US" dirty="0" err="1" smtClean="0"/>
              <a:t>chemosis</a:t>
            </a:r>
            <a:r>
              <a:rPr lang="en-US" dirty="0" smtClean="0"/>
              <a:t>, hyperemia, eyelid edema, and </a:t>
            </a:r>
            <a:r>
              <a:rPr lang="en-US" dirty="0" err="1" smtClean="0"/>
              <a:t>punctate</a:t>
            </a:r>
            <a:r>
              <a:rPr lang="en-US" dirty="0" smtClean="0"/>
              <a:t> epithelial keratitis. Ciprofloxacin and </a:t>
            </a:r>
            <a:r>
              <a:rPr lang="en-US" dirty="0" err="1" smtClean="0"/>
              <a:t>ofloxacin</a:t>
            </a:r>
            <a:r>
              <a:rPr lang="en-US" dirty="0" smtClean="0"/>
              <a:t> are both indicated for treatment of corneal ulcers and bacterial conjunctivitis as follows</a:t>
            </a:r>
            <a:endParaRPr lang="ar-EG" dirty="0" smtClean="0"/>
          </a:p>
          <a:p>
            <a:pPr algn="just" rtl="0">
              <a:lnSpc>
                <a:spcPct val="150000"/>
              </a:lnSpc>
              <a:buNone/>
            </a:pPr>
            <a:endParaRPr lang="ar-EG"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lnSpcReduction="10000"/>
          </a:bodyPr>
          <a:lstStyle/>
          <a:p>
            <a:pPr algn="just" rtl="0">
              <a:buNone/>
            </a:pPr>
            <a:r>
              <a:rPr lang="en-US" i="1" dirty="0" smtClean="0"/>
              <a:t>Corneal Ulcers</a:t>
            </a:r>
          </a:p>
          <a:p>
            <a:pPr algn="just" rtl="0">
              <a:buNone/>
            </a:pPr>
            <a:r>
              <a:rPr lang="en-US" i="1" dirty="0" smtClean="0"/>
              <a:t>Ciprofloxacin Two drops every 15 minutes for the first 6 hours and then two </a:t>
            </a:r>
            <a:r>
              <a:rPr lang="en-US" dirty="0" smtClean="0"/>
              <a:t>drops into the affected eye every 30 minutes for the rest of the first day. On the second day, use two drops every hour and then use 2 drops every 4 hours for the consecutive days of treatment.</a:t>
            </a:r>
          </a:p>
          <a:p>
            <a:pPr algn="just" rtl="0">
              <a:buNone/>
            </a:pPr>
            <a:r>
              <a:rPr lang="en-US" i="1" dirty="0" err="1" smtClean="0"/>
              <a:t>Ofloxacin</a:t>
            </a:r>
            <a:r>
              <a:rPr lang="en-US" i="1" dirty="0" smtClean="0"/>
              <a:t> One to two drops every 30 minutes while awake and one to two </a:t>
            </a:r>
            <a:r>
              <a:rPr lang="en-US" dirty="0" smtClean="0"/>
              <a:t>drops once during the night for 2 days. For days 3 through 7 of treatment, use drops hourly, and then four times a day for the remainder of the treatment.</a:t>
            </a:r>
          </a:p>
          <a:p>
            <a:pPr algn="just" rtl="0">
              <a:buNone/>
            </a:pPr>
            <a:r>
              <a:rPr lang="en-US" i="1" dirty="0" smtClean="0"/>
              <a:t>Bacterial Conjunctivitis Ciprofloxacin—one to two drops every 2 to 4 hours for 2 days and then every </a:t>
            </a:r>
            <a:r>
              <a:rPr lang="en-US" dirty="0" smtClean="0"/>
              <a:t>4 hours for 5 days.</a:t>
            </a:r>
          </a:p>
          <a:p>
            <a:pPr algn="just" rtl="0">
              <a:buNone/>
            </a:pPr>
            <a:r>
              <a:rPr lang="en-US" i="1" dirty="0" err="1" smtClean="0"/>
              <a:t>Ofloxacin</a:t>
            </a:r>
            <a:r>
              <a:rPr lang="en-US" i="1" dirty="0" smtClean="0"/>
              <a:t>—one to two drops every 2 to 4 hours for 2 days and then every 4 </a:t>
            </a:r>
            <a:r>
              <a:rPr lang="en-US" dirty="0" smtClean="0"/>
              <a:t>hours for 5 days.</a:t>
            </a:r>
          </a:p>
          <a:p>
            <a:pPr algn="just" rtl="0">
              <a:buNone/>
            </a:pPr>
            <a:endParaRPr lang="ar-EG"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a:bodyPr>
          <a:lstStyle/>
          <a:p>
            <a:pPr algn="just" rtl="0">
              <a:buNone/>
            </a:pPr>
            <a:r>
              <a:rPr lang="en-US" dirty="0" smtClean="0"/>
              <a:t>Different studies investigating the aqueous humor penetration of </a:t>
            </a:r>
            <a:r>
              <a:rPr lang="en-US" dirty="0" err="1" smtClean="0"/>
              <a:t>ofloxacin</a:t>
            </a:r>
            <a:r>
              <a:rPr lang="en-US" dirty="0" smtClean="0"/>
              <a:t> and ciprofloxacin in various clinical settings have shown that </a:t>
            </a:r>
            <a:r>
              <a:rPr lang="en-US" dirty="0" err="1" smtClean="0"/>
              <a:t>ofloxacin</a:t>
            </a:r>
            <a:r>
              <a:rPr lang="en-US" dirty="0" smtClean="0"/>
              <a:t> has a consistently higher penetration into the aqueous humor as compared to ciprofloxacin, although the difference was not always statistically significant.</a:t>
            </a:r>
          </a:p>
          <a:p>
            <a:pPr algn="just" rtl="0">
              <a:buNone/>
            </a:pPr>
            <a:r>
              <a:rPr lang="en-US" dirty="0" smtClean="0"/>
              <a:t>Despite the greater penetration of </a:t>
            </a:r>
            <a:r>
              <a:rPr lang="en-US" dirty="0" err="1" smtClean="0"/>
              <a:t>ofloxacin</a:t>
            </a:r>
            <a:r>
              <a:rPr lang="en-US" dirty="0" smtClean="0"/>
              <a:t>, ciprofloxacin has higher antimicrobial activity (lower MIC90) than </a:t>
            </a:r>
            <a:r>
              <a:rPr lang="en-US" dirty="0" err="1" smtClean="0"/>
              <a:t>ofloxacin</a:t>
            </a:r>
            <a:r>
              <a:rPr lang="en-US" dirty="0" smtClean="0"/>
              <a:t> for most pathogens.</a:t>
            </a:r>
          </a:p>
          <a:p>
            <a:pPr algn="just" rtl="0">
              <a:buNone/>
            </a:pPr>
            <a:r>
              <a:rPr lang="en-US" dirty="0" smtClean="0"/>
              <a:t>Ciprofloxacin has also been shown to reduce the bacterial flora on human conjunctiva severely within 15 minutes, with an antimicrobial effect lasting at least 2 hours, whereas </a:t>
            </a:r>
            <a:r>
              <a:rPr lang="en-US" dirty="0" err="1" smtClean="0"/>
              <a:t>ofloxacin</a:t>
            </a:r>
            <a:r>
              <a:rPr lang="en-US" dirty="0" smtClean="0"/>
              <a:t> did not result in a significant reduction in bacterial flora.</a:t>
            </a:r>
          </a:p>
          <a:p>
            <a:pPr algn="just" rtl="0">
              <a:buNone/>
            </a:pPr>
            <a:endParaRPr lang="ar-EG"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29600" cy="5311781"/>
          </a:xfrm>
        </p:spPr>
        <p:txBody>
          <a:bodyPr>
            <a:noAutofit/>
          </a:bodyPr>
          <a:lstStyle/>
          <a:p>
            <a:pPr algn="just" rtl="0">
              <a:lnSpc>
                <a:spcPct val="200000"/>
              </a:lnSpc>
              <a:buNone/>
            </a:pPr>
            <a:r>
              <a:rPr lang="en-US" sz="2800" dirty="0" smtClean="0"/>
              <a:t>The </a:t>
            </a:r>
            <a:r>
              <a:rPr lang="en-US" sz="2800" dirty="0"/>
              <a:t>recently introduced fourth-generation </a:t>
            </a:r>
            <a:r>
              <a:rPr lang="en-US" sz="2800" dirty="0" err="1"/>
              <a:t>fluoroquinolones</a:t>
            </a:r>
            <a:r>
              <a:rPr lang="en-US" sz="2800" dirty="0"/>
              <a:t>, </a:t>
            </a:r>
            <a:r>
              <a:rPr lang="en-US" sz="2800" dirty="0" err="1"/>
              <a:t>gatifloxacin</a:t>
            </a:r>
            <a:r>
              <a:rPr lang="en-US" sz="2800" dirty="0"/>
              <a:t> </a:t>
            </a:r>
            <a:r>
              <a:rPr lang="en-US" sz="2800" dirty="0" smtClean="0"/>
              <a:t>and </a:t>
            </a:r>
            <a:r>
              <a:rPr lang="en-US" sz="2800" dirty="0" err="1" smtClean="0"/>
              <a:t>moxifloxacin</a:t>
            </a:r>
            <a:r>
              <a:rPr lang="en-US" sz="2800" dirty="0"/>
              <a:t>, have shown enhanced spectrum and potency for </a:t>
            </a:r>
            <a:r>
              <a:rPr lang="en-US" sz="2800" dirty="0" smtClean="0"/>
              <a:t>gram positive</a:t>
            </a:r>
            <a:r>
              <a:rPr lang="en-US" sz="2800" dirty="0"/>
              <a:t> </a:t>
            </a:r>
            <a:r>
              <a:rPr lang="en-US" sz="2800" dirty="0" smtClean="0"/>
              <a:t>bacteria </a:t>
            </a:r>
            <a:r>
              <a:rPr lang="en-US" sz="2800" dirty="0"/>
              <a:t>in addition to retaining an equal efficacy against </a:t>
            </a:r>
            <a:r>
              <a:rPr lang="en-US" sz="2800" dirty="0" smtClean="0"/>
              <a:t>gram-negative bacteria </a:t>
            </a:r>
            <a:r>
              <a:rPr lang="en-US" sz="2800" dirty="0"/>
              <a:t>as the earlier </a:t>
            </a:r>
            <a:r>
              <a:rPr lang="en-US" sz="2800" dirty="0" err="1"/>
              <a:t>fluoroquinolones</a:t>
            </a:r>
            <a:r>
              <a:rPr lang="en-US" sz="2800" dirty="0"/>
              <a:t>. </a:t>
            </a:r>
            <a:endParaRPr lang="ar-EG"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642918"/>
            <a:ext cx="8226425" cy="5483245"/>
          </a:xfrm>
        </p:spPr>
        <p:txBody>
          <a:bodyPr/>
          <a:lstStyle/>
          <a:p>
            <a:pPr algn="just" rtl="0">
              <a:lnSpc>
                <a:spcPct val="200000"/>
              </a:lnSpc>
              <a:buNone/>
            </a:pPr>
            <a:r>
              <a:rPr lang="en-US" sz="2800" dirty="0" smtClean="0"/>
              <a:t>This is because the fourth-generation </a:t>
            </a:r>
            <a:r>
              <a:rPr lang="en-US" sz="2800" dirty="0" err="1" smtClean="0"/>
              <a:t>fluoroquinolones</a:t>
            </a:r>
            <a:r>
              <a:rPr lang="en-US" sz="2800" dirty="0" smtClean="0"/>
              <a:t> bind effectively to both </a:t>
            </a:r>
            <a:r>
              <a:rPr lang="en-US" sz="2800" dirty="0" err="1" smtClean="0"/>
              <a:t>topoisomerases</a:t>
            </a:r>
            <a:r>
              <a:rPr lang="en-US" sz="2800" dirty="0" smtClean="0"/>
              <a:t> II and IV, in contrast to the older </a:t>
            </a:r>
            <a:r>
              <a:rPr lang="en-US" sz="2800" dirty="0" err="1" smtClean="0"/>
              <a:t>fluoroquinolones</a:t>
            </a:r>
            <a:r>
              <a:rPr lang="en-US" sz="2800" dirty="0" smtClean="0"/>
              <a:t> which bind more strongly to </a:t>
            </a:r>
            <a:r>
              <a:rPr lang="en-US" sz="2800" dirty="0" err="1" smtClean="0"/>
              <a:t>topoisomerase</a:t>
            </a:r>
            <a:r>
              <a:rPr lang="en-US" sz="2800" dirty="0" smtClean="0"/>
              <a:t> II, an enzyme more important for gram-negative bacteria. </a:t>
            </a:r>
            <a:endParaRPr lang="ar-EG" sz="2800" dirty="0" smtClean="0"/>
          </a:p>
          <a:p>
            <a:pPr algn="just" rtl="0">
              <a:lnSpc>
                <a:spcPct val="200000"/>
              </a:lnSpc>
              <a:buNone/>
            </a:pPr>
            <a:endParaRPr lang="ar-EG"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5613" y="500042"/>
            <a:ext cx="8226425" cy="5483245"/>
          </a:xfrm>
        </p:spPr>
        <p:txBody>
          <a:bodyPr/>
          <a:lstStyle/>
          <a:p>
            <a:pPr algn="just" rtl="0">
              <a:lnSpc>
                <a:spcPct val="150000"/>
              </a:lnSpc>
              <a:buNone/>
            </a:pPr>
            <a:r>
              <a:rPr lang="en-US" sz="2800" dirty="0" err="1" smtClean="0"/>
              <a:t>Moxifloxacin</a:t>
            </a:r>
            <a:r>
              <a:rPr lang="en-US" sz="2800" dirty="0" smtClean="0"/>
              <a:t> and </a:t>
            </a:r>
            <a:r>
              <a:rPr lang="en-US" sz="2800" dirty="0" err="1" smtClean="0"/>
              <a:t>gatifloxacin</a:t>
            </a:r>
            <a:r>
              <a:rPr lang="en-US" sz="2800" dirty="0" smtClean="0"/>
              <a:t> penetrate well into the anterior chamber and achieve levels in excess of the MIC90 for most pathogenic organisms. For topical use, they are available as </a:t>
            </a:r>
            <a:r>
              <a:rPr lang="en-US" sz="2800" dirty="0" err="1" smtClean="0"/>
              <a:t>moxifloxacin</a:t>
            </a:r>
            <a:r>
              <a:rPr lang="en-US" sz="2800" dirty="0" smtClean="0"/>
              <a:t> 0.5% and </a:t>
            </a:r>
            <a:r>
              <a:rPr lang="en-US" sz="2800" dirty="0" err="1" smtClean="0"/>
              <a:t>gatifloxacin</a:t>
            </a:r>
            <a:r>
              <a:rPr lang="en-US" sz="2800" dirty="0" smtClean="0"/>
              <a:t> 0.3% solution. They play an important role in the treatment of bacterial conjunctivitis and keratitis and in the </a:t>
            </a:r>
            <a:r>
              <a:rPr lang="en-US" sz="2800" dirty="0" err="1" smtClean="0"/>
              <a:t>perioperative</a:t>
            </a:r>
            <a:r>
              <a:rPr lang="en-US" sz="2800" dirty="0" smtClean="0"/>
              <a:t> prophylaxis against </a:t>
            </a:r>
            <a:r>
              <a:rPr lang="en-US" sz="2800" dirty="0" err="1" smtClean="0"/>
              <a:t>endophthalmitis</a:t>
            </a:r>
            <a:r>
              <a:rPr lang="en-US" sz="2800" dirty="0" smtClean="0"/>
              <a:t>.</a:t>
            </a:r>
            <a:endParaRPr lang="ar-EG" sz="2800" dirty="0" smtClean="0"/>
          </a:p>
          <a:p>
            <a:pPr algn="just" rtl="0">
              <a:lnSpc>
                <a:spcPct val="150000"/>
              </a:lnSpc>
              <a:buNone/>
            </a:pPr>
            <a:endParaRPr lang="ar-EG"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285728"/>
            <a:ext cx="8254981" cy="5786478"/>
          </a:xfrm>
        </p:spPr>
        <p:txBody>
          <a:bodyPr/>
          <a:lstStyle/>
          <a:p>
            <a:pPr algn="just" rtl="0">
              <a:lnSpc>
                <a:spcPct val="150000"/>
              </a:lnSpc>
              <a:buNone/>
            </a:pPr>
            <a:r>
              <a:rPr lang="en-US" sz="2800" dirty="0">
                <a:solidFill>
                  <a:schemeClr val="tx1"/>
                </a:solidFill>
                <a:latin typeface="+mn-lt"/>
                <a:ea typeface="+mn-ea"/>
                <a:cs typeface="+mn-cs"/>
              </a:rPr>
              <a:t>Like antibiotics, preservatives are divided into 2 classes: </a:t>
            </a:r>
            <a:r>
              <a:rPr lang="en-US" sz="2800" i="1" dirty="0" err="1">
                <a:solidFill>
                  <a:srgbClr val="FF0000"/>
                </a:solidFill>
                <a:latin typeface="+mn-lt"/>
                <a:ea typeface="+mn-ea"/>
                <a:cs typeface="+mn-cs"/>
              </a:rPr>
              <a:t>bacteriostatic</a:t>
            </a:r>
            <a:r>
              <a:rPr lang="en-US" sz="2800" i="1" dirty="0">
                <a:solidFill>
                  <a:srgbClr val="FF0000"/>
                </a:solidFill>
                <a:latin typeface="+mn-lt"/>
                <a:ea typeface="+mn-ea"/>
                <a:cs typeface="+mn-cs"/>
              </a:rPr>
              <a:t> </a:t>
            </a:r>
            <a:r>
              <a:rPr lang="en-US" sz="2800" dirty="0">
                <a:latin typeface="+mn-lt"/>
                <a:ea typeface="+mn-ea"/>
                <a:cs typeface="+mn-cs"/>
              </a:rPr>
              <a:t>and</a:t>
            </a:r>
            <a:r>
              <a:rPr lang="en-US" sz="2800" i="1" dirty="0">
                <a:latin typeface="+mn-lt"/>
                <a:ea typeface="+mn-ea"/>
                <a:cs typeface="+mn-cs"/>
              </a:rPr>
              <a:t> </a:t>
            </a:r>
            <a:r>
              <a:rPr lang="en-US" sz="2800" i="1" dirty="0" smtClean="0">
                <a:solidFill>
                  <a:srgbClr val="FF0000"/>
                </a:solidFill>
                <a:latin typeface="+mn-lt"/>
                <a:ea typeface="+mn-ea"/>
                <a:cs typeface="+mn-cs"/>
              </a:rPr>
              <a:t>bactericidal</a:t>
            </a:r>
            <a:r>
              <a:rPr lang="en-US" sz="2800" i="1" dirty="0" smtClean="0">
                <a:solidFill>
                  <a:schemeClr val="tx1"/>
                </a:solidFill>
                <a:latin typeface="+mn-lt"/>
                <a:ea typeface="+mn-ea"/>
                <a:cs typeface="+mn-cs"/>
              </a:rPr>
              <a:t>. </a:t>
            </a:r>
            <a:r>
              <a:rPr lang="en-US" sz="2800" dirty="0" smtClean="0">
                <a:solidFill>
                  <a:schemeClr val="tx1"/>
                </a:solidFill>
                <a:latin typeface="+mn-lt"/>
                <a:ea typeface="+mn-ea"/>
                <a:cs typeface="+mn-cs"/>
              </a:rPr>
              <a:t>Though </a:t>
            </a:r>
            <a:r>
              <a:rPr lang="en-US" sz="2800" dirty="0">
                <a:solidFill>
                  <a:schemeClr val="tx1"/>
                </a:solidFill>
                <a:latin typeface="+mn-lt"/>
                <a:ea typeface="+mn-ea"/>
                <a:cs typeface="+mn-cs"/>
              </a:rPr>
              <a:t>having similar classification, antibiotics are formulated to affect specific organisms,</a:t>
            </a:r>
          </a:p>
          <a:p>
            <a:pPr algn="just" rtl="0">
              <a:lnSpc>
                <a:spcPct val="150000"/>
              </a:lnSpc>
              <a:buNone/>
            </a:pPr>
            <a:r>
              <a:rPr lang="en-US" sz="2800" dirty="0">
                <a:solidFill>
                  <a:schemeClr val="tx1"/>
                </a:solidFill>
                <a:latin typeface="+mn-lt"/>
                <a:ea typeface="+mn-ea"/>
                <a:cs typeface="+mn-cs"/>
              </a:rPr>
              <a:t>while preservatives act against all cells. In either situation, </a:t>
            </a:r>
            <a:r>
              <a:rPr lang="en-US" sz="2800" dirty="0" err="1">
                <a:solidFill>
                  <a:schemeClr val="tx1"/>
                </a:solidFill>
                <a:latin typeface="+mn-lt"/>
                <a:ea typeface="+mn-ea"/>
                <a:cs typeface="+mn-cs"/>
              </a:rPr>
              <a:t>bacteriostatic</a:t>
            </a:r>
            <a:r>
              <a:rPr lang="en-US" sz="2800" dirty="0">
                <a:solidFill>
                  <a:schemeClr val="tx1"/>
                </a:solidFill>
                <a:latin typeface="+mn-lt"/>
                <a:ea typeface="+mn-ea"/>
                <a:cs typeface="+mn-cs"/>
              </a:rPr>
              <a:t> substances act to </a:t>
            </a:r>
            <a:r>
              <a:rPr lang="en-US" sz="2800" dirty="0" smtClean="0">
                <a:solidFill>
                  <a:schemeClr val="tx1"/>
                </a:solidFill>
                <a:latin typeface="+mn-lt"/>
                <a:ea typeface="+mn-ea"/>
                <a:cs typeface="+mn-cs"/>
              </a:rPr>
              <a:t>inhibit the </a:t>
            </a:r>
            <a:r>
              <a:rPr lang="en-US" sz="2800" dirty="0">
                <a:solidFill>
                  <a:schemeClr val="tx1"/>
                </a:solidFill>
                <a:latin typeface="+mn-lt"/>
                <a:ea typeface="+mn-ea"/>
                <a:cs typeface="+mn-cs"/>
              </a:rPr>
              <a:t>growth of the cell, while bactericidal substances inhibit cell reproduction or kill the cell outright</a:t>
            </a:r>
            <a:r>
              <a:rPr lang="en-US" sz="2800" dirty="0" smtClean="0">
                <a:solidFill>
                  <a:schemeClr val="tx1"/>
                </a:solidFill>
                <a:latin typeface="+mn-lt"/>
                <a:ea typeface="+mn-ea"/>
                <a:cs typeface="+mn-cs"/>
              </a:rPr>
              <a:t>.</a:t>
            </a:r>
            <a:endParaRPr lang="en-US" sz="2800" dirty="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a:bodyPr>
          <a:lstStyle/>
          <a:p>
            <a:pPr algn="just" rtl="0">
              <a:lnSpc>
                <a:spcPct val="150000"/>
              </a:lnSpc>
              <a:buNone/>
            </a:pPr>
            <a:r>
              <a:rPr lang="en-US" sz="2800" dirty="0" smtClean="0"/>
              <a:t>Systemic absorption, which may occur after topical application of eye drops, can be minimized by using the finger to compress the </a:t>
            </a:r>
            <a:r>
              <a:rPr lang="en-US" sz="2800" dirty="0" err="1" smtClean="0"/>
              <a:t>lacrimal</a:t>
            </a:r>
            <a:r>
              <a:rPr lang="en-US" sz="2800" dirty="0"/>
              <a:t> </a:t>
            </a:r>
            <a:r>
              <a:rPr lang="en-US" sz="2800" dirty="0" smtClean="0"/>
              <a:t>sac at the medial </a:t>
            </a:r>
            <a:r>
              <a:rPr lang="en-US" sz="2800" dirty="0" err="1" smtClean="0"/>
              <a:t>canthus</a:t>
            </a:r>
            <a:r>
              <a:rPr lang="en-US" sz="2800" dirty="0" smtClean="0"/>
              <a:t> for at least one minute after instillation of the drops. This helps block the passage of the drops through the </a:t>
            </a:r>
            <a:r>
              <a:rPr lang="en-US" sz="2800" dirty="0" err="1" smtClean="0"/>
              <a:t>nasolacrimal</a:t>
            </a:r>
            <a:r>
              <a:rPr lang="en-US" sz="2800" dirty="0" smtClean="0"/>
              <a:t> duct.</a:t>
            </a:r>
          </a:p>
          <a:p>
            <a:pPr algn="just" rtl="0">
              <a:lnSpc>
                <a:spcPct val="150000"/>
              </a:lnSpc>
              <a:buNone/>
            </a:pPr>
            <a:endParaRPr lang="ar-EG"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3" y="571480"/>
            <a:ext cx="8143931" cy="5554683"/>
          </a:xfrm>
        </p:spPr>
        <p:txBody>
          <a:bodyPr/>
          <a:lstStyle/>
          <a:p>
            <a:pPr algn="just" rtl="0">
              <a:lnSpc>
                <a:spcPct val="200000"/>
              </a:lnSpc>
              <a:buNone/>
            </a:pPr>
            <a:r>
              <a:rPr lang="en-US" sz="2800" dirty="0" err="1" smtClean="0">
                <a:solidFill>
                  <a:srgbClr val="FF0000"/>
                </a:solidFill>
                <a:latin typeface="+mn-lt"/>
                <a:ea typeface="+mn-ea"/>
                <a:cs typeface="+mn-cs"/>
              </a:rPr>
              <a:t>Benzalkonium</a:t>
            </a:r>
            <a:r>
              <a:rPr lang="en-US" sz="2800" dirty="0" smtClean="0">
                <a:solidFill>
                  <a:srgbClr val="FF0000"/>
                </a:solidFill>
                <a:latin typeface="+mn-lt"/>
                <a:ea typeface="+mn-ea"/>
                <a:cs typeface="+mn-cs"/>
              </a:rPr>
              <a:t> chloride</a:t>
            </a:r>
            <a:r>
              <a:rPr lang="en-US" sz="2800" dirty="0" smtClean="0">
                <a:solidFill>
                  <a:schemeClr val="tx1"/>
                </a:solidFill>
                <a:latin typeface="+mn-lt"/>
                <a:ea typeface="+mn-ea"/>
                <a:cs typeface="+mn-cs"/>
              </a:rPr>
              <a:t> remains one of the most popular </a:t>
            </a:r>
            <a:r>
              <a:rPr lang="en-US" sz="2800" dirty="0" err="1" smtClean="0">
                <a:solidFill>
                  <a:schemeClr val="tx1"/>
                </a:solidFill>
                <a:latin typeface="+mn-lt"/>
                <a:ea typeface="+mn-ea"/>
                <a:cs typeface="+mn-cs"/>
              </a:rPr>
              <a:t>bacteriocidal</a:t>
            </a:r>
            <a:r>
              <a:rPr lang="en-US" sz="2800" dirty="0" smtClean="0">
                <a:solidFill>
                  <a:schemeClr val="tx1"/>
                </a:solidFill>
                <a:latin typeface="+mn-lt"/>
                <a:ea typeface="+mn-ea"/>
                <a:cs typeface="+mn-cs"/>
              </a:rPr>
              <a:t> preservatives. Although it can be rather toxic, this serves to enhance drug penetration.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571480"/>
            <a:ext cx="8162951" cy="5483245"/>
          </a:xfrm>
        </p:spPr>
        <p:txBody>
          <a:bodyPr/>
          <a:lstStyle/>
          <a:p>
            <a:pPr algn="just" rtl="0">
              <a:lnSpc>
                <a:spcPct val="200000"/>
              </a:lnSpc>
              <a:buNone/>
            </a:pPr>
            <a:r>
              <a:rPr lang="en-US" sz="2800" dirty="0" smtClean="0">
                <a:solidFill>
                  <a:schemeClr val="tx1"/>
                </a:solidFill>
                <a:latin typeface="+mn-lt"/>
                <a:ea typeface="+mn-ea"/>
                <a:cs typeface="+mn-cs"/>
              </a:rPr>
              <a:t>In the field of artificial tears, there has been a focus on the development of less irritating preservatives. For instance, sodium </a:t>
            </a:r>
            <a:r>
              <a:rPr lang="en-US" sz="2800" dirty="0" err="1" smtClean="0">
                <a:solidFill>
                  <a:schemeClr val="tx1"/>
                </a:solidFill>
                <a:latin typeface="+mn-lt"/>
                <a:ea typeface="+mn-ea"/>
                <a:cs typeface="+mn-cs"/>
              </a:rPr>
              <a:t>perborate</a:t>
            </a:r>
            <a:r>
              <a:rPr lang="en-US" sz="2800" dirty="0" smtClean="0">
                <a:solidFill>
                  <a:schemeClr val="tx1"/>
                </a:solidFill>
                <a:latin typeface="+mn-lt"/>
                <a:ea typeface="+mn-ea"/>
                <a:cs typeface="+mn-cs"/>
              </a:rPr>
              <a:t> is used in </a:t>
            </a:r>
            <a:r>
              <a:rPr lang="en-US" sz="2800" dirty="0" err="1" smtClean="0">
                <a:solidFill>
                  <a:schemeClr val="tx1"/>
                </a:solidFill>
                <a:latin typeface="+mn-lt"/>
                <a:ea typeface="+mn-ea"/>
                <a:cs typeface="+mn-cs"/>
              </a:rPr>
              <a:t>Genteal</a:t>
            </a:r>
            <a:r>
              <a:rPr lang="en-US" sz="2800" dirty="0" smtClean="0">
                <a:solidFill>
                  <a:schemeClr val="tx1"/>
                </a:solidFill>
                <a:latin typeface="+mn-lt"/>
                <a:ea typeface="+mn-ea"/>
                <a:cs typeface="+mn-cs"/>
              </a:rPr>
              <a:t>. This agent is unique in that contact with the eye changes it into oxygen and water, producing minimally-lasting negative effects.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091513" cy="5483245"/>
          </a:xfrm>
        </p:spPr>
        <p:txBody>
          <a:bodyPr/>
          <a:lstStyle/>
          <a:p>
            <a:pPr algn="just" rtl="0">
              <a:lnSpc>
                <a:spcPct val="200000"/>
              </a:lnSpc>
              <a:buNone/>
            </a:pPr>
            <a:r>
              <a:rPr lang="en-US" sz="2800" dirty="0" err="1" smtClean="0"/>
              <a:t>Purite</a:t>
            </a:r>
            <a:r>
              <a:rPr lang="en-US" sz="2800" dirty="0" smtClean="0"/>
              <a:t> (in Refresh) and Polyquaternium-1 (in </a:t>
            </a:r>
            <a:r>
              <a:rPr lang="en-US" sz="2800" dirty="0" err="1" smtClean="0"/>
              <a:t>Systane</a:t>
            </a:r>
            <a:r>
              <a:rPr lang="en-US" sz="2800" dirty="0" smtClean="0"/>
              <a:t>) are other new additions to the line of artificial tears preservatives.</a:t>
            </a:r>
            <a:endParaRPr lang="ar-EG" sz="2800" dirty="0" smtClean="0"/>
          </a:p>
          <a:p>
            <a:pPr algn="just" rtl="0">
              <a:lnSpc>
                <a:spcPct val="200000"/>
              </a:lnSpc>
              <a:buNone/>
            </a:pPr>
            <a:endParaRPr lang="ar-EG"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48" y="428604"/>
            <a:ext cx="7572428" cy="5311781"/>
          </a:xfrm>
        </p:spPr>
        <p:txBody>
          <a:bodyPr/>
          <a:lstStyle/>
          <a:p>
            <a:pPr algn="just" rtl="0">
              <a:lnSpc>
                <a:spcPct val="150000"/>
              </a:lnSpc>
              <a:buNone/>
            </a:pPr>
            <a:r>
              <a:rPr lang="en-US" sz="2600" dirty="0" smtClean="0">
                <a:solidFill>
                  <a:schemeClr val="tx1"/>
                </a:solidFill>
                <a:latin typeface="+mn-lt"/>
                <a:ea typeface="+mn-ea"/>
                <a:cs typeface="+mn-cs"/>
              </a:rPr>
              <a:t>Vehicles </a:t>
            </a:r>
            <a:r>
              <a:rPr lang="en-US" sz="2600" dirty="0">
                <a:solidFill>
                  <a:schemeClr val="tx1"/>
                </a:solidFill>
                <a:latin typeface="+mn-lt"/>
                <a:ea typeface="+mn-ea"/>
                <a:cs typeface="+mn-cs"/>
              </a:rPr>
              <a:t>are inert (</a:t>
            </a:r>
            <a:r>
              <a:rPr lang="en-US" sz="2600" dirty="0" err="1">
                <a:solidFill>
                  <a:schemeClr val="tx1"/>
                </a:solidFill>
                <a:latin typeface="+mn-lt"/>
                <a:ea typeface="+mn-ea"/>
                <a:cs typeface="+mn-cs"/>
              </a:rPr>
              <a:t>nonactive</a:t>
            </a:r>
            <a:r>
              <a:rPr lang="en-US" sz="2600" dirty="0">
                <a:solidFill>
                  <a:schemeClr val="tx1"/>
                </a:solidFill>
                <a:latin typeface="+mn-lt"/>
                <a:ea typeface="+mn-ea"/>
                <a:cs typeface="+mn-cs"/>
              </a:rPr>
              <a:t>) agents that </a:t>
            </a:r>
            <a:r>
              <a:rPr lang="en-US" sz="2600" dirty="0" smtClean="0">
                <a:solidFill>
                  <a:schemeClr val="tx1"/>
                </a:solidFill>
                <a:latin typeface="+mn-lt"/>
                <a:ea typeface="+mn-ea"/>
                <a:cs typeface="+mn-cs"/>
              </a:rPr>
              <a:t>either provide </a:t>
            </a:r>
            <a:r>
              <a:rPr lang="en-US" sz="2600" dirty="0">
                <a:solidFill>
                  <a:schemeClr val="tx1"/>
                </a:solidFill>
                <a:latin typeface="+mn-lt"/>
                <a:ea typeface="+mn-ea"/>
                <a:cs typeface="+mn-cs"/>
              </a:rPr>
              <a:t>support for or are used to </a:t>
            </a:r>
            <a:r>
              <a:rPr lang="en-US" sz="2600" dirty="0" smtClean="0">
                <a:solidFill>
                  <a:schemeClr val="tx1"/>
                </a:solidFill>
                <a:latin typeface="+mn-lt"/>
                <a:ea typeface="+mn-ea"/>
                <a:cs typeface="+mn-cs"/>
              </a:rPr>
              <a:t>dissolve the </a:t>
            </a:r>
            <a:r>
              <a:rPr lang="en-US" sz="2600" dirty="0">
                <a:solidFill>
                  <a:schemeClr val="tx1"/>
                </a:solidFill>
                <a:latin typeface="+mn-lt"/>
                <a:ea typeface="+mn-ea"/>
                <a:cs typeface="+mn-cs"/>
              </a:rPr>
              <a:t>active drug. Though they may be used as a buffer, their major function is to control </a:t>
            </a:r>
            <a:r>
              <a:rPr lang="en-US" sz="2600" dirty="0" smtClean="0">
                <a:solidFill>
                  <a:schemeClr val="tx1"/>
                </a:solidFill>
                <a:latin typeface="+mn-lt"/>
                <a:ea typeface="+mn-ea"/>
                <a:cs typeface="+mn-cs"/>
              </a:rPr>
              <a:t>viscosity (thickness</a:t>
            </a:r>
            <a:r>
              <a:rPr lang="en-US" sz="2600" dirty="0">
                <a:solidFill>
                  <a:schemeClr val="tx1"/>
                </a:solidFill>
                <a:latin typeface="+mn-lt"/>
                <a:ea typeface="+mn-ea"/>
                <a:cs typeface="+mn-cs"/>
              </a:rPr>
              <a:t>) of the solution. Increasing the viscosity increases the contact time of the </a:t>
            </a:r>
            <a:r>
              <a:rPr lang="en-US" sz="2600" dirty="0" smtClean="0">
                <a:solidFill>
                  <a:schemeClr val="tx1"/>
                </a:solidFill>
                <a:latin typeface="+mn-lt"/>
                <a:ea typeface="+mn-ea"/>
                <a:cs typeface="+mn-cs"/>
              </a:rPr>
              <a:t>active drug</a:t>
            </a:r>
            <a:r>
              <a:rPr lang="en-US" sz="2600" dirty="0">
                <a:solidFill>
                  <a:schemeClr val="tx1"/>
                </a:solidFill>
                <a:latin typeface="+mn-lt"/>
                <a:ea typeface="+mn-ea"/>
                <a:cs typeface="+mn-cs"/>
              </a:rPr>
              <a:t>. Some commonly used vehicles in ophthalmic solutions are </a:t>
            </a:r>
            <a:r>
              <a:rPr lang="en-US" sz="2600" dirty="0" err="1">
                <a:solidFill>
                  <a:schemeClr val="tx1"/>
                </a:solidFill>
                <a:latin typeface="+mn-lt"/>
                <a:ea typeface="+mn-ea"/>
                <a:cs typeface="+mn-cs"/>
              </a:rPr>
              <a:t>povidone</a:t>
            </a:r>
            <a:r>
              <a:rPr lang="en-US" sz="2600" dirty="0">
                <a:solidFill>
                  <a:schemeClr val="tx1"/>
                </a:solidFill>
                <a:latin typeface="+mn-lt"/>
                <a:ea typeface="+mn-ea"/>
                <a:cs typeface="+mn-cs"/>
              </a:rPr>
              <a:t> (PVP), </a:t>
            </a:r>
            <a:r>
              <a:rPr lang="en-US" sz="2600" dirty="0" smtClean="0">
                <a:solidFill>
                  <a:schemeClr val="tx1"/>
                </a:solidFill>
                <a:latin typeface="+mn-lt"/>
                <a:ea typeface="+mn-ea"/>
                <a:cs typeface="+mn-cs"/>
              </a:rPr>
              <a:t>polyvinyl alcohol</a:t>
            </a:r>
            <a:r>
              <a:rPr lang="en-US" sz="2600" dirty="0">
                <a:solidFill>
                  <a:schemeClr val="tx1"/>
                </a:solidFill>
                <a:latin typeface="+mn-lt"/>
                <a:ea typeface="+mn-ea"/>
                <a:cs typeface="+mn-cs"/>
              </a:rPr>
              <a:t>, and </a:t>
            </a:r>
            <a:r>
              <a:rPr lang="en-US" sz="2600" dirty="0" err="1">
                <a:solidFill>
                  <a:schemeClr val="tx1"/>
                </a:solidFill>
                <a:latin typeface="+mn-lt"/>
                <a:ea typeface="+mn-ea"/>
                <a:cs typeface="+mn-cs"/>
              </a:rPr>
              <a:t>carboxymethylcellulose</a:t>
            </a:r>
            <a:r>
              <a:rPr lang="en-US" sz="2600" dirty="0">
                <a:solidFill>
                  <a:schemeClr val="tx1"/>
                </a:solidFill>
                <a:latin typeface="+mn-lt"/>
                <a:ea typeface="+mn-ea"/>
                <a:cs typeface="+mn-cs"/>
              </a:rPr>
              <a:t>. </a:t>
            </a:r>
            <a:endParaRPr lang="ar-EG" sz="26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786" y="500042"/>
            <a:ext cx="7786742" cy="6000792"/>
          </a:xfrm>
        </p:spPr>
        <p:txBody>
          <a:bodyPr/>
          <a:lstStyle/>
          <a:p>
            <a:pPr algn="just" rtl="0">
              <a:lnSpc>
                <a:spcPct val="150000"/>
              </a:lnSpc>
              <a:buNone/>
            </a:pPr>
            <a:endParaRPr lang="ar-EG"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929354"/>
          </a:xfrm>
        </p:spPr>
        <p:txBody>
          <a:bodyPr>
            <a:noAutofit/>
          </a:bodyPr>
          <a:lstStyle/>
          <a:p>
            <a:pPr algn="just" rtl="0">
              <a:lnSpc>
                <a:spcPct val="150000"/>
              </a:lnSpc>
              <a:buNone/>
            </a:pPr>
            <a:r>
              <a:rPr lang="en-US" sz="2800" dirty="0" smtClean="0"/>
              <a:t>Eye ointments are applied similarly; the ointment melts rapidly and blinking helps to spread it. Eye ointments are retained for a longer period in the </a:t>
            </a:r>
            <a:r>
              <a:rPr lang="en-US" sz="2800" dirty="0" err="1" smtClean="0"/>
              <a:t>conjunctival</a:t>
            </a:r>
            <a:r>
              <a:rPr lang="en-US" sz="2800" dirty="0" smtClean="0"/>
              <a:t> sac, resulting in a more sustained absorption.</a:t>
            </a:r>
          </a:p>
          <a:p>
            <a:pPr algn="just" rtl="0">
              <a:lnSpc>
                <a:spcPct val="150000"/>
              </a:lnSpc>
              <a:buNone/>
            </a:pPr>
            <a:r>
              <a:rPr lang="en-US" sz="2800" dirty="0" err="1" smtClean="0"/>
              <a:t>Subconjunctival</a:t>
            </a:r>
            <a:r>
              <a:rPr lang="en-US" sz="2800" dirty="0" smtClean="0"/>
              <a:t> injection is a useful form of drug delivery, particularly in serious corneal and intraocular infections. </a:t>
            </a:r>
            <a:endParaRPr lang="ar-EG"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pPr algn="just" rtl="0">
              <a:lnSpc>
                <a:spcPct val="200000"/>
              </a:lnSpc>
              <a:buNone/>
            </a:pPr>
            <a:r>
              <a:rPr lang="en-US" sz="2800" dirty="0" smtClean="0"/>
              <a:t>The drug diffuses mainly through the cornea of the eye and higher intraocular concentrations may be achieved than with topical drops or ointments. The maximum volume of injected drugs usually restricted to 1 ml.</a:t>
            </a:r>
          </a:p>
          <a:p>
            <a:pPr algn="just" rtl="0">
              <a:lnSpc>
                <a:spcPct val="200000"/>
              </a:lnSpc>
              <a:buNone/>
            </a:pPr>
            <a:endParaRPr lang="ar-EG"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29600" cy="5786478"/>
          </a:xfrm>
        </p:spPr>
        <p:txBody>
          <a:bodyPr>
            <a:noAutofit/>
          </a:bodyPr>
          <a:lstStyle/>
          <a:p>
            <a:pPr algn="just" rtl="0">
              <a:lnSpc>
                <a:spcPct val="200000"/>
              </a:lnSpc>
              <a:buNone/>
            </a:pPr>
            <a:r>
              <a:rPr lang="en-US" sz="2800" dirty="0" smtClean="0"/>
              <a:t>An ideal topical antibiotic should not be related to an oral drug and should be restricted to topical use only. It should have broad enough spectrum of activity to be used as a single agent. </a:t>
            </a:r>
            <a:endParaRPr lang="ar-EG"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48" y="357166"/>
            <a:ext cx="7520009" cy="5268931"/>
          </a:xfrm>
        </p:spPr>
        <p:txBody>
          <a:bodyPr/>
          <a:lstStyle/>
          <a:p>
            <a:pPr algn="just" rtl="0">
              <a:lnSpc>
                <a:spcPct val="200000"/>
              </a:lnSpc>
              <a:buNone/>
            </a:pPr>
            <a:r>
              <a:rPr lang="en-US" sz="2800" dirty="0" smtClean="0"/>
              <a:t>Topical antibiotics are used to treat bacterial conjunctivitis, </a:t>
            </a:r>
            <a:r>
              <a:rPr lang="en-US" sz="2800" dirty="0" err="1" smtClean="0"/>
              <a:t>blepharitis</a:t>
            </a:r>
            <a:r>
              <a:rPr lang="en-US" sz="2800" dirty="0" smtClean="0"/>
              <a:t> and keratitis (corneal ulcers). They are also used as adjunctive treatment in cases of </a:t>
            </a:r>
            <a:r>
              <a:rPr lang="en-US" sz="2800" dirty="0" err="1" smtClean="0"/>
              <a:t>endophthalmitis</a:t>
            </a:r>
            <a:r>
              <a:rPr lang="en-US" sz="2800" dirty="0" smtClean="0"/>
              <a:t> and </a:t>
            </a:r>
            <a:r>
              <a:rPr lang="en-US" sz="2800" dirty="0" err="1" smtClean="0"/>
              <a:t>prophylactically</a:t>
            </a:r>
            <a:r>
              <a:rPr lang="en-US" sz="2800" dirty="0" smtClean="0"/>
              <a:t> to prevent infection before and after ophthalmic surgery.</a:t>
            </a:r>
            <a:endParaRPr lang="ar-EG"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Autofit/>
          </a:bodyPr>
          <a:lstStyle/>
          <a:p>
            <a:pPr algn="just" rtl="0">
              <a:lnSpc>
                <a:spcPct val="150000"/>
              </a:lnSpc>
              <a:buNone/>
            </a:pPr>
            <a:r>
              <a:rPr lang="en-US" sz="2800" dirty="0" smtClean="0"/>
              <a:t>Treatment is usually empirical and should have activity against the common etiological agents namely, </a:t>
            </a:r>
            <a:r>
              <a:rPr lang="en-US" sz="2800" i="1" dirty="0" smtClean="0"/>
              <a:t>Staphylococcus </a:t>
            </a:r>
            <a:r>
              <a:rPr lang="en-US" sz="2800" i="1" dirty="0" err="1" smtClean="0"/>
              <a:t>aureus</a:t>
            </a:r>
            <a:r>
              <a:rPr lang="en-US" sz="2800" i="1" dirty="0" smtClean="0"/>
              <a:t>, </a:t>
            </a:r>
            <a:r>
              <a:rPr lang="en-US" sz="2800" i="1" dirty="0" err="1" smtClean="0"/>
              <a:t>coagulase</a:t>
            </a:r>
            <a:r>
              <a:rPr lang="en-US" sz="2800" i="1" dirty="0" smtClean="0"/>
              <a:t> negative staphylococci, Streptococcus species, </a:t>
            </a:r>
            <a:r>
              <a:rPr lang="en-US" sz="2800" i="1" dirty="0" err="1" smtClean="0"/>
              <a:t>Haemophilus</a:t>
            </a:r>
            <a:r>
              <a:rPr lang="en-US" sz="2800" i="1" dirty="0" smtClean="0"/>
              <a:t>. Although most cases of acute bacterial conjunctivitis </a:t>
            </a:r>
            <a:r>
              <a:rPr lang="en-US" sz="2800" dirty="0" smtClean="0"/>
              <a:t>may resolve spontaneously, anti-infective treatment shortens the infectious process and prevents complications.</a:t>
            </a:r>
          </a:p>
          <a:p>
            <a:pPr algn="just" rtl="0">
              <a:lnSpc>
                <a:spcPct val="150000"/>
              </a:lnSpc>
              <a:buNone/>
            </a:pPr>
            <a:endParaRPr lang="ar-EG" sz="28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theme1.xml><?xml version="1.0" encoding="utf-8"?>
<a:theme xmlns:a="http://schemas.openxmlformats.org/drawingml/2006/main" name="template">
  <a:themeElements>
    <a:clrScheme name="Office Theme 2">
      <a:dk1>
        <a:srgbClr val="000000"/>
      </a:dk1>
      <a:lt1>
        <a:srgbClr val="99CCCC"/>
      </a:lt1>
      <a:dk2>
        <a:srgbClr val="000000"/>
      </a:dk2>
      <a:lt2>
        <a:srgbClr val="CCCCCC"/>
      </a:lt2>
      <a:accent1>
        <a:srgbClr val="20446C"/>
      </a:accent1>
      <a:accent2>
        <a:srgbClr val="22581A"/>
      </a:accent2>
      <a:accent3>
        <a:srgbClr val="CAE2E2"/>
      </a:accent3>
      <a:accent4>
        <a:srgbClr val="000000"/>
      </a:accent4>
      <a:accent5>
        <a:srgbClr val="ABB0BA"/>
      </a:accent5>
      <a:accent6>
        <a:srgbClr val="1E4F16"/>
      </a:accent6>
      <a:hlink>
        <a:srgbClr val="503366"/>
      </a:hlink>
      <a:folHlink>
        <a:srgbClr val="14444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ffice Theme 1">
        <a:dk1>
          <a:srgbClr val="000000"/>
        </a:dk1>
        <a:lt1>
          <a:srgbClr val="99CCCC"/>
        </a:lt1>
        <a:dk2>
          <a:srgbClr val="000000"/>
        </a:dk2>
        <a:lt2>
          <a:srgbClr val="CCCCCC"/>
        </a:lt2>
        <a:accent1>
          <a:srgbClr val="278E8E"/>
        </a:accent1>
        <a:accent2>
          <a:srgbClr val="437373"/>
        </a:accent2>
        <a:accent3>
          <a:srgbClr val="CAE2E2"/>
        </a:accent3>
        <a:accent4>
          <a:srgbClr val="000000"/>
        </a:accent4>
        <a:accent5>
          <a:srgbClr val="ACC6C6"/>
        </a:accent5>
        <a:accent6>
          <a:srgbClr val="3C6868"/>
        </a:accent6>
        <a:hlink>
          <a:srgbClr val="165050"/>
        </a:hlink>
        <a:folHlink>
          <a:srgbClr val="01707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99CCCC"/>
        </a:lt1>
        <a:dk2>
          <a:srgbClr val="000000"/>
        </a:dk2>
        <a:lt2>
          <a:srgbClr val="CCCCCC"/>
        </a:lt2>
        <a:accent1>
          <a:srgbClr val="20446C"/>
        </a:accent1>
        <a:accent2>
          <a:srgbClr val="22581A"/>
        </a:accent2>
        <a:accent3>
          <a:srgbClr val="CAE2E2"/>
        </a:accent3>
        <a:accent4>
          <a:srgbClr val="000000"/>
        </a:accent4>
        <a:accent5>
          <a:srgbClr val="ABB0BA"/>
        </a:accent5>
        <a:accent6>
          <a:srgbClr val="1E4F16"/>
        </a:accent6>
        <a:hlink>
          <a:srgbClr val="503366"/>
        </a:hlink>
        <a:folHlink>
          <a:srgbClr val="144444"/>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99CCCC"/>
        </a:lt1>
        <a:dk2>
          <a:srgbClr val="000000"/>
        </a:dk2>
        <a:lt2>
          <a:srgbClr val="CCCCCC"/>
        </a:lt2>
        <a:accent1>
          <a:srgbClr val="73393D"/>
        </a:accent1>
        <a:accent2>
          <a:srgbClr val="4F5925"/>
        </a:accent2>
        <a:accent3>
          <a:srgbClr val="CAE2E2"/>
        </a:accent3>
        <a:accent4>
          <a:srgbClr val="000000"/>
        </a:accent4>
        <a:accent5>
          <a:srgbClr val="BCAEAF"/>
        </a:accent5>
        <a:accent6>
          <a:srgbClr val="475020"/>
        </a:accent6>
        <a:hlink>
          <a:srgbClr val="6C4A20"/>
        </a:hlink>
        <a:folHlink>
          <a:srgbClr val="1A5858"/>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9CCCC"/>
        </a:lt1>
        <a:dk2>
          <a:srgbClr val="000000"/>
        </a:dk2>
        <a:lt2>
          <a:srgbClr val="CCCCCC"/>
        </a:lt2>
        <a:accent1>
          <a:srgbClr val="804426"/>
        </a:accent1>
        <a:accent2>
          <a:srgbClr val="58571A"/>
        </a:accent2>
        <a:accent3>
          <a:srgbClr val="CAE2E2"/>
        </a:accent3>
        <a:accent4>
          <a:srgbClr val="000000"/>
        </a:accent4>
        <a:accent5>
          <a:srgbClr val="C0B0AC"/>
        </a:accent5>
        <a:accent6>
          <a:srgbClr val="4F4E16"/>
        </a:accent6>
        <a:hlink>
          <a:srgbClr val="1A5858"/>
        </a:hlink>
        <a:folHlink>
          <a:srgbClr val="57386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CCCCCC"/>
        </a:lt2>
        <a:accent1>
          <a:srgbClr val="278E8E"/>
        </a:accent1>
        <a:accent2>
          <a:srgbClr val="437373"/>
        </a:accent2>
        <a:accent3>
          <a:srgbClr val="FFFFFF"/>
        </a:accent3>
        <a:accent4>
          <a:srgbClr val="000000"/>
        </a:accent4>
        <a:accent5>
          <a:srgbClr val="ACC6C6"/>
        </a:accent5>
        <a:accent6>
          <a:srgbClr val="3C6868"/>
        </a:accent6>
        <a:hlink>
          <a:srgbClr val="165050"/>
        </a:hlink>
        <a:folHlink>
          <a:srgbClr val="01707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CCCCCC"/>
        </a:lt2>
        <a:accent1>
          <a:srgbClr val="20446C"/>
        </a:accent1>
        <a:accent2>
          <a:srgbClr val="22581A"/>
        </a:accent2>
        <a:accent3>
          <a:srgbClr val="FFFFFF"/>
        </a:accent3>
        <a:accent4>
          <a:srgbClr val="000000"/>
        </a:accent4>
        <a:accent5>
          <a:srgbClr val="ABB0BA"/>
        </a:accent5>
        <a:accent6>
          <a:srgbClr val="1E4F16"/>
        </a:accent6>
        <a:hlink>
          <a:srgbClr val="503366"/>
        </a:hlink>
        <a:folHlink>
          <a:srgbClr val="144444"/>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CCCCCC"/>
        </a:lt2>
        <a:accent1>
          <a:srgbClr val="73393D"/>
        </a:accent1>
        <a:accent2>
          <a:srgbClr val="4F5925"/>
        </a:accent2>
        <a:accent3>
          <a:srgbClr val="FFFFFF"/>
        </a:accent3>
        <a:accent4>
          <a:srgbClr val="000000"/>
        </a:accent4>
        <a:accent5>
          <a:srgbClr val="BCAEAF"/>
        </a:accent5>
        <a:accent6>
          <a:srgbClr val="475020"/>
        </a:accent6>
        <a:hlink>
          <a:srgbClr val="6C4A20"/>
        </a:hlink>
        <a:folHlink>
          <a:srgbClr val="1A5858"/>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CCCCC"/>
        </a:lt2>
        <a:accent1>
          <a:srgbClr val="804426"/>
        </a:accent1>
        <a:accent2>
          <a:srgbClr val="58571A"/>
        </a:accent2>
        <a:accent3>
          <a:srgbClr val="FFFFFF"/>
        </a:accent3>
        <a:accent4>
          <a:srgbClr val="000000"/>
        </a:accent4>
        <a:accent5>
          <a:srgbClr val="C0B0AC"/>
        </a:accent5>
        <a:accent6>
          <a:srgbClr val="4F4E16"/>
        </a:accent6>
        <a:hlink>
          <a:srgbClr val="1A5858"/>
        </a:hlink>
        <a:folHlink>
          <a:srgbClr val="57386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99CCCC"/>
      </a:lt1>
      <a:dk2>
        <a:srgbClr val="000000"/>
      </a:dk2>
      <a:lt2>
        <a:srgbClr val="CCCCCC"/>
      </a:lt2>
      <a:accent1>
        <a:srgbClr val="20446C"/>
      </a:accent1>
      <a:accent2>
        <a:srgbClr val="22581A"/>
      </a:accent2>
      <a:accent3>
        <a:srgbClr val="CAE2E2"/>
      </a:accent3>
      <a:accent4>
        <a:srgbClr val="000000"/>
      </a:accent4>
      <a:accent5>
        <a:srgbClr val="ABB0BA"/>
      </a:accent5>
      <a:accent6>
        <a:srgbClr val="1E4F16"/>
      </a:accent6>
      <a:hlink>
        <a:srgbClr val="503366"/>
      </a:hlink>
      <a:folHlink>
        <a:srgbClr val="144444"/>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Default Design 1">
        <a:dk1>
          <a:srgbClr val="000000"/>
        </a:dk1>
        <a:lt1>
          <a:srgbClr val="99CCCC"/>
        </a:lt1>
        <a:dk2>
          <a:srgbClr val="000000"/>
        </a:dk2>
        <a:lt2>
          <a:srgbClr val="CCCCCC"/>
        </a:lt2>
        <a:accent1>
          <a:srgbClr val="278E8E"/>
        </a:accent1>
        <a:accent2>
          <a:srgbClr val="437373"/>
        </a:accent2>
        <a:accent3>
          <a:srgbClr val="CAE2E2"/>
        </a:accent3>
        <a:accent4>
          <a:srgbClr val="000000"/>
        </a:accent4>
        <a:accent5>
          <a:srgbClr val="ACC6C6"/>
        </a:accent5>
        <a:accent6>
          <a:srgbClr val="3C6868"/>
        </a:accent6>
        <a:hlink>
          <a:srgbClr val="165050"/>
        </a:hlink>
        <a:folHlink>
          <a:srgbClr val="01707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99CCCC"/>
        </a:lt1>
        <a:dk2>
          <a:srgbClr val="000000"/>
        </a:dk2>
        <a:lt2>
          <a:srgbClr val="CCCCCC"/>
        </a:lt2>
        <a:accent1>
          <a:srgbClr val="20446C"/>
        </a:accent1>
        <a:accent2>
          <a:srgbClr val="22581A"/>
        </a:accent2>
        <a:accent3>
          <a:srgbClr val="CAE2E2"/>
        </a:accent3>
        <a:accent4>
          <a:srgbClr val="000000"/>
        </a:accent4>
        <a:accent5>
          <a:srgbClr val="ABB0BA"/>
        </a:accent5>
        <a:accent6>
          <a:srgbClr val="1E4F16"/>
        </a:accent6>
        <a:hlink>
          <a:srgbClr val="503366"/>
        </a:hlink>
        <a:folHlink>
          <a:srgbClr val="144444"/>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99CCCC"/>
        </a:lt1>
        <a:dk2>
          <a:srgbClr val="000000"/>
        </a:dk2>
        <a:lt2>
          <a:srgbClr val="CCCCCC"/>
        </a:lt2>
        <a:accent1>
          <a:srgbClr val="73393D"/>
        </a:accent1>
        <a:accent2>
          <a:srgbClr val="4F5925"/>
        </a:accent2>
        <a:accent3>
          <a:srgbClr val="CAE2E2"/>
        </a:accent3>
        <a:accent4>
          <a:srgbClr val="000000"/>
        </a:accent4>
        <a:accent5>
          <a:srgbClr val="BCAEAF"/>
        </a:accent5>
        <a:accent6>
          <a:srgbClr val="475020"/>
        </a:accent6>
        <a:hlink>
          <a:srgbClr val="6C4A20"/>
        </a:hlink>
        <a:folHlink>
          <a:srgbClr val="1A5858"/>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99CCCC"/>
        </a:lt1>
        <a:dk2>
          <a:srgbClr val="000000"/>
        </a:dk2>
        <a:lt2>
          <a:srgbClr val="CCCCCC"/>
        </a:lt2>
        <a:accent1>
          <a:srgbClr val="804426"/>
        </a:accent1>
        <a:accent2>
          <a:srgbClr val="58571A"/>
        </a:accent2>
        <a:accent3>
          <a:srgbClr val="CAE2E2"/>
        </a:accent3>
        <a:accent4>
          <a:srgbClr val="000000"/>
        </a:accent4>
        <a:accent5>
          <a:srgbClr val="C0B0AC"/>
        </a:accent5>
        <a:accent6>
          <a:srgbClr val="4F4E16"/>
        </a:accent6>
        <a:hlink>
          <a:srgbClr val="1A5858"/>
        </a:hlink>
        <a:folHlink>
          <a:srgbClr val="57386F"/>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CCCCCC"/>
        </a:lt2>
        <a:accent1>
          <a:srgbClr val="278E8E"/>
        </a:accent1>
        <a:accent2>
          <a:srgbClr val="437373"/>
        </a:accent2>
        <a:accent3>
          <a:srgbClr val="FFFFFF"/>
        </a:accent3>
        <a:accent4>
          <a:srgbClr val="000000"/>
        </a:accent4>
        <a:accent5>
          <a:srgbClr val="ACC6C6"/>
        </a:accent5>
        <a:accent6>
          <a:srgbClr val="3C6868"/>
        </a:accent6>
        <a:hlink>
          <a:srgbClr val="165050"/>
        </a:hlink>
        <a:folHlink>
          <a:srgbClr val="01707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CCCCCC"/>
        </a:lt2>
        <a:accent1>
          <a:srgbClr val="20446C"/>
        </a:accent1>
        <a:accent2>
          <a:srgbClr val="22581A"/>
        </a:accent2>
        <a:accent3>
          <a:srgbClr val="FFFFFF"/>
        </a:accent3>
        <a:accent4>
          <a:srgbClr val="000000"/>
        </a:accent4>
        <a:accent5>
          <a:srgbClr val="ABB0BA"/>
        </a:accent5>
        <a:accent6>
          <a:srgbClr val="1E4F16"/>
        </a:accent6>
        <a:hlink>
          <a:srgbClr val="503366"/>
        </a:hlink>
        <a:folHlink>
          <a:srgbClr val="144444"/>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CCCCCC"/>
        </a:lt2>
        <a:accent1>
          <a:srgbClr val="73393D"/>
        </a:accent1>
        <a:accent2>
          <a:srgbClr val="4F5925"/>
        </a:accent2>
        <a:accent3>
          <a:srgbClr val="FFFFFF"/>
        </a:accent3>
        <a:accent4>
          <a:srgbClr val="000000"/>
        </a:accent4>
        <a:accent5>
          <a:srgbClr val="BCAEAF"/>
        </a:accent5>
        <a:accent6>
          <a:srgbClr val="475020"/>
        </a:accent6>
        <a:hlink>
          <a:srgbClr val="6C4A20"/>
        </a:hlink>
        <a:folHlink>
          <a:srgbClr val="1A5858"/>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CCCCCC"/>
        </a:lt2>
        <a:accent1>
          <a:srgbClr val="804426"/>
        </a:accent1>
        <a:accent2>
          <a:srgbClr val="58571A"/>
        </a:accent2>
        <a:accent3>
          <a:srgbClr val="FFFFFF"/>
        </a:accent3>
        <a:accent4>
          <a:srgbClr val="000000"/>
        </a:accent4>
        <a:accent5>
          <a:srgbClr val="C0B0AC"/>
        </a:accent5>
        <a:accent6>
          <a:srgbClr val="4F4E16"/>
        </a:accent6>
        <a:hlink>
          <a:srgbClr val="1A5858"/>
        </a:hlink>
        <a:folHlink>
          <a:srgbClr val="57386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template</Template>
  <TotalTime>390</TotalTime>
  <Words>2690</Words>
  <Application>Microsoft Office PowerPoint</Application>
  <PresentationFormat>On-screen Show (4:3)</PresentationFormat>
  <Paragraphs>71</Paragraphs>
  <Slides>44</Slides>
  <Notes>0</Notes>
  <HiddenSlides>0</HiddenSlides>
  <MMClips>0</MMClips>
  <ScaleCrop>false</ScaleCrop>
  <HeadingPairs>
    <vt:vector size="4" baseType="variant">
      <vt:variant>
        <vt:lpstr>Theme</vt:lpstr>
      </vt:variant>
      <vt:variant>
        <vt:i4>2</vt:i4>
      </vt:variant>
      <vt:variant>
        <vt:lpstr>Slide Titles</vt:lpstr>
      </vt:variant>
      <vt:variant>
        <vt:i4>44</vt:i4>
      </vt:variant>
    </vt:vector>
  </HeadingPairs>
  <TitlesOfParts>
    <vt:vector size="46" baseType="lpstr">
      <vt:lpstr>template</vt:lpstr>
      <vt:lpstr>1_Default Design</vt:lpstr>
      <vt:lpstr>Administration of Ocular Antibiotics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click</dc:creator>
  <cp:lastModifiedBy>click</cp:lastModifiedBy>
  <cp:revision>65</cp:revision>
  <dcterms:created xsi:type="dcterms:W3CDTF">2017-01-14T14:26:58Z</dcterms:created>
  <dcterms:modified xsi:type="dcterms:W3CDTF">2017-04-09T14:39:09Z</dcterms:modified>
</cp:coreProperties>
</file>